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comment1.xml" ContentType="application/vnd.openxmlformats-officedocument.presentationml.comment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0"/>
  </p:notesMasterIdLst>
  <p:sldIdLst>
    <p:sldId id="256" r:id="rId5"/>
    <p:sldId id="376" r:id="rId6"/>
    <p:sldId id="373" r:id="rId7"/>
    <p:sldId id="374" r:id="rId8"/>
    <p:sldId id="258" r:id="rId9"/>
    <p:sldId id="260" r:id="rId10"/>
    <p:sldId id="387" r:id="rId11"/>
    <p:sldId id="393" r:id="rId12"/>
    <p:sldId id="372" r:id="rId13"/>
    <p:sldId id="262" r:id="rId14"/>
    <p:sldId id="400" r:id="rId15"/>
    <p:sldId id="362" r:id="rId16"/>
    <p:sldId id="361" r:id="rId17"/>
    <p:sldId id="388" r:id="rId18"/>
    <p:sldId id="398" r:id="rId19"/>
    <p:sldId id="392" r:id="rId20"/>
    <p:sldId id="397" r:id="rId21"/>
    <p:sldId id="394" r:id="rId22"/>
    <p:sldId id="363" r:id="rId23"/>
    <p:sldId id="395" r:id="rId24"/>
    <p:sldId id="364" r:id="rId25"/>
    <p:sldId id="391" r:id="rId26"/>
    <p:sldId id="390" r:id="rId27"/>
    <p:sldId id="401" r:id="rId28"/>
    <p:sldId id="371" r:id="rId29"/>
  </p:sldIdLst>
  <p:sldSz cx="12192000" cy="6858000"/>
  <p:notesSz cx="6858000" cy="9144000"/>
  <p:custDataLst>
    <p:tags r:id="rId3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Quesenberry, Amanda" initials="QA" lastIdx="3" clrIdx="0">
    <p:extLst>
      <p:ext uri="{19B8F6BF-5375-455C-9EA6-DF929625EA0E}">
        <p15:presenceInfo xmlns:p15="http://schemas.microsoft.com/office/powerpoint/2012/main" userId="S-1-5-21-1275210071-1715567821-682003330-2137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25" autoAdjust="0"/>
    <p:restoredTop sz="94694"/>
  </p:normalViewPr>
  <p:slideViewPr>
    <p:cSldViewPr snapToGrid="0">
      <p:cViewPr varScale="1">
        <p:scale>
          <a:sx n="109" d="100"/>
          <a:sy n="109" d="100"/>
        </p:scale>
        <p:origin x="752" y="19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4.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1-21T17:05:34.610" idx="3">
    <p:pos x="10" y="10"/>
    <p:text>Can we include their pictures?</p:text>
    <p:extLst>
      <p:ext uri="{C676402C-5697-4E1C-873F-D02D1690AC5C}">
        <p15:threadingInfo xmlns:p15="http://schemas.microsoft.com/office/powerpoint/2012/main" timeZoneBias="360"/>
      </p:ext>
    </p:extLst>
  </p:cm>
</p:cmLst>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ED5F32-322D-452F-B4B8-D4FFEBC93AF7}" type="doc">
      <dgm:prSet loTypeId="urn:microsoft.com/office/officeart/2005/8/layout/hierarchy3" loCatId="hierarchy" qsTypeId="urn:microsoft.com/office/officeart/2005/8/quickstyle/simple5" qsCatId="simple" csTypeId="urn:microsoft.com/office/officeart/2005/8/colors/colorful5" csCatId="colorful" phldr="1"/>
      <dgm:spPr/>
      <dgm:t>
        <a:bodyPr/>
        <a:lstStyle/>
        <a:p>
          <a:endParaRPr lang="en-US"/>
        </a:p>
      </dgm:t>
    </dgm:pt>
    <dgm:pt modelId="{E93ADBEB-B7A7-024A-A822-B59DB21CCAC3}">
      <dgm:prSet/>
      <dgm:spPr/>
      <dgm:t>
        <a:bodyPr/>
        <a:lstStyle/>
        <a:p>
          <a:r>
            <a:rPr lang="en-US" dirty="0"/>
            <a:t>Ted Burke</a:t>
          </a:r>
        </a:p>
      </dgm:t>
    </dgm:pt>
    <dgm:pt modelId="{E462B5AB-D302-0A48-8739-2298D5782194}" type="parTrans" cxnId="{409A4B24-C6E4-9846-BC0F-B565837D5EB4}">
      <dgm:prSet/>
      <dgm:spPr/>
      <dgm:t>
        <a:bodyPr/>
        <a:lstStyle/>
        <a:p>
          <a:endParaRPr lang="en-US"/>
        </a:p>
      </dgm:t>
    </dgm:pt>
    <dgm:pt modelId="{5342E307-687F-EE44-AAF3-AC4C059136B8}" type="sibTrans" cxnId="{409A4B24-C6E4-9846-BC0F-B565837D5EB4}">
      <dgm:prSet/>
      <dgm:spPr/>
      <dgm:t>
        <a:bodyPr/>
        <a:lstStyle/>
        <a:p>
          <a:endParaRPr lang="en-US"/>
        </a:p>
      </dgm:t>
    </dgm:pt>
    <dgm:pt modelId="{8F881C0C-6FAA-B042-ABFD-8F381378E39F}">
      <dgm:prSet/>
      <dgm:spPr/>
      <dgm:t>
        <a:bodyPr/>
        <a:lstStyle/>
        <a:p>
          <a:r>
            <a:rPr lang="en-US" dirty="0"/>
            <a:t>Chelsea Guillen</a:t>
          </a:r>
        </a:p>
      </dgm:t>
    </dgm:pt>
    <dgm:pt modelId="{019515FB-63B4-EB4C-BBE0-6DDA72BD193C}" type="parTrans" cxnId="{2102295A-96DC-0E49-959C-72D0BED33FB3}">
      <dgm:prSet/>
      <dgm:spPr/>
      <dgm:t>
        <a:bodyPr/>
        <a:lstStyle/>
        <a:p>
          <a:endParaRPr lang="en-US"/>
        </a:p>
      </dgm:t>
    </dgm:pt>
    <dgm:pt modelId="{49AD73C6-7FA8-5B47-B252-22802C2A2330}" type="sibTrans" cxnId="{2102295A-96DC-0E49-959C-72D0BED33FB3}">
      <dgm:prSet/>
      <dgm:spPr/>
      <dgm:t>
        <a:bodyPr/>
        <a:lstStyle/>
        <a:p>
          <a:endParaRPr lang="en-US"/>
        </a:p>
      </dgm:t>
    </dgm:pt>
    <dgm:pt modelId="{0C8F9DF2-ACE2-0942-81CE-5D641D829695}" type="pres">
      <dgm:prSet presAssocID="{95ED5F32-322D-452F-B4B8-D4FFEBC93AF7}" presName="diagram" presStyleCnt="0">
        <dgm:presLayoutVars>
          <dgm:chPref val="1"/>
          <dgm:dir/>
          <dgm:animOne val="branch"/>
          <dgm:animLvl val="lvl"/>
          <dgm:resizeHandles/>
        </dgm:presLayoutVars>
      </dgm:prSet>
      <dgm:spPr/>
    </dgm:pt>
    <dgm:pt modelId="{48FB65A2-94BD-1545-A4AC-1084144FCC99}" type="pres">
      <dgm:prSet presAssocID="{E93ADBEB-B7A7-024A-A822-B59DB21CCAC3}" presName="root" presStyleCnt="0"/>
      <dgm:spPr/>
    </dgm:pt>
    <dgm:pt modelId="{BE3104A2-5E29-7A4E-9082-8AC4EA435865}" type="pres">
      <dgm:prSet presAssocID="{E93ADBEB-B7A7-024A-A822-B59DB21CCAC3}" presName="rootComposite" presStyleCnt="0"/>
      <dgm:spPr/>
    </dgm:pt>
    <dgm:pt modelId="{F79BCD08-E1D3-6541-87FE-F7FBB8401E46}" type="pres">
      <dgm:prSet presAssocID="{E93ADBEB-B7A7-024A-A822-B59DB21CCAC3}" presName="rootText" presStyleLbl="node1" presStyleIdx="0" presStyleCnt="2" custScaleY="29876" custLinFactNeighborX="2796" custLinFactNeighborY="93529"/>
      <dgm:spPr/>
    </dgm:pt>
    <dgm:pt modelId="{F047FDFC-BBDC-D544-9D26-835440EE9F29}" type="pres">
      <dgm:prSet presAssocID="{E93ADBEB-B7A7-024A-A822-B59DB21CCAC3}" presName="rootConnector" presStyleLbl="node1" presStyleIdx="0" presStyleCnt="2"/>
      <dgm:spPr/>
    </dgm:pt>
    <dgm:pt modelId="{8759448E-7CEE-064D-9DD0-90212F63C73D}" type="pres">
      <dgm:prSet presAssocID="{E93ADBEB-B7A7-024A-A822-B59DB21CCAC3}" presName="childShape" presStyleCnt="0"/>
      <dgm:spPr/>
    </dgm:pt>
    <dgm:pt modelId="{0D259D5B-9B6F-5245-AB4F-57CA1D8A7E42}" type="pres">
      <dgm:prSet presAssocID="{8F881C0C-6FAA-B042-ABFD-8F381378E39F}" presName="root" presStyleCnt="0"/>
      <dgm:spPr/>
    </dgm:pt>
    <dgm:pt modelId="{C5FCC69B-4648-2445-8649-4AF8DB8D7BD6}" type="pres">
      <dgm:prSet presAssocID="{8F881C0C-6FAA-B042-ABFD-8F381378E39F}" presName="rootComposite" presStyleCnt="0"/>
      <dgm:spPr/>
    </dgm:pt>
    <dgm:pt modelId="{B8927AFC-2F9A-2F4F-AC07-527A08FA7101}" type="pres">
      <dgm:prSet presAssocID="{8F881C0C-6FAA-B042-ABFD-8F381378E39F}" presName="rootText" presStyleLbl="node1" presStyleIdx="1" presStyleCnt="2" custScaleX="94671" custScaleY="29721" custLinFactNeighborX="36" custLinFactNeighborY="79410"/>
      <dgm:spPr/>
    </dgm:pt>
    <dgm:pt modelId="{063F0406-BCB2-7A4D-9CC9-0AA27C553E60}" type="pres">
      <dgm:prSet presAssocID="{8F881C0C-6FAA-B042-ABFD-8F381378E39F}" presName="rootConnector" presStyleLbl="node1" presStyleIdx="1" presStyleCnt="2"/>
      <dgm:spPr/>
    </dgm:pt>
    <dgm:pt modelId="{06257FA6-FBD2-A342-92E0-F04047BC9509}" type="pres">
      <dgm:prSet presAssocID="{8F881C0C-6FAA-B042-ABFD-8F381378E39F}" presName="childShape" presStyleCnt="0"/>
      <dgm:spPr/>
    </dgm:pt>
  </dgm:ptLst>
  <dgm:cxnLst>
    <dgm:cxn modelId="{ACE67514-BC4B-E84A-823F-0A7544750C2F}" type="presOf" srcId="{8F881C0C-6FAA-B042-ABFD-8F381378E39F}" destId="{063F0406-BCB2-7A4D-9CC9-0AA27C553E60}" srcOrd="1" destOrd="0" presId="urn:microsoft.com/office/officeart/2005/8/layout/hierarchy3"/>
    <dgm:cxn modelId="{409A4B24-C6E4-9846-BC0F-B565837D5EB4}" srcId="{95ED5F32-322D-452F-B4B8-D4FFEBC93AF7}" destId="{E93ADBEB-B7A7-024A-A822-B59DB21CCAC3}" srcOrd="0" destOrd="0" parTransId="{E462B5AB-D302-0A48-8739-2298D5782194}" sibTransId="{5342E307-687F-EE44-AAF3-AC4C059136B8}"/>
    <dgm:cxn modelId="{E9809E53-38F1-884A-BD25-8F9705CB08F5}" type="presOf" srcId="{E93ADBEB-B7A7-024A-A822-B59DB21CCAC3}" destId="{F047FDFC-BBDC-D544-9D26-835440EE9F29}" srcOrd="1" destOrd="0" presId="urn:microsoft.com/office/officeart/2005/8/layout/hierarchy3"/>
    <dgm:cxn modelId="{2102295A-96DC-0E49-959C-72D0BED33FB3}" srcId="{95ED5F32-322D-452F-B4B8-D4FFEBC93AF7}" destId="{8F881C0C-6FAA-B042-ABFD-8F381378E39F}" srcOrd="1" destOrd="0" parTransId="{019515FB-63B4-EB4C-BBE0-6DDA72BD193C}" sibTransId="{49AD73C6-7FA8-5B47-B252-22802C2A2330}"/>
    <dgm:cxn modelId="{48A0045C-26D9-E84B-9E7D-45ECB574AD5E}" type="presOf" srcId="{E93ADBEB-B7A7-024A-A822-B59DB21CCAC3}" destId="{F79BCD08-E1D3-6541-87FE-F7FBB8401E46}" srcOrd="0" destOrd="0" presId="urn:microsoft.com/office/officeart/2005/8/layout/hierarchy3"/>
    <dgm:cxn modelId="{287F049D-8631-5140-9D31-9CFF059FA777}" type="presOf" srcId="{95ED5F32-322D-452F-B4B8-D4FFEBC93AF7}" destId="{0C8F9DF2-ACE2-0942-81CE-5D641D829695}" srcOrd="0" destOrd="0" presId="urn:microsoft.com/office/officeart/2005/8/layout/hierarchy3"/>
    <dgm:cxn modelId="{CFD176B0-136B-F040-B334-D275022711F2}" type="presOf" srcId="{8F881C0C-6FAA-B042-ABFD-8F381378E39F}" destId="{B8927AFC-2F9A-2F4F-AC07-527A08FA7101}" srcOrd="0" destOrd="0" presId="urn:microsoft.com/office/officeart/2005/8/layout/hierarchy3"/>
    <dgm:cxn modelId="{6CA013B9-F0E9-B54A-A461-E3C3FB8F94C0}" type="presParOf" srcId="{0C8F9DF2-ACE2-0942-81CE-5D641D829695}" destId="{48FB65A2-94BD-1545-A4AC-1084144FCC99}" srcOrd="0" destOrd="0" presId="urn:microsoft.com/office/officeart/2005/8/layout/hierarchy3"/>
    <dgm:cxn modelId="{C28BC7AF-3D29-D04F-80AD-0AE0506562AE}" type="presParOf" srcId="{48FB65A2-94BD-1545-A4AC-1084144FCC99}" destId="{BE3104A2-5E29-7A4E-9082-8AC4EA435865}" srcOrd="0" destOrd="0" presId="urn:microsoft.com/office/officeart/2005/8/layout/hierarchy3"/>
    <dgm:cxn modelId="{DAD4B216-9AA5-3145-9FF7-CFB39E20F339}" type="presParOf" srcId="{BE3104A2-5E29-7A4E-9082-8AC4EA435865}" destId="{F79BCD08-E1D3-6541-87FE-F7FBB8401E46}" srcOrd="0" destOrd="0" presId="urn:microsoft.com/office/officeart/2005/8/layout/hierarchy3"/>
    <dgm:cxn modelId="{162B5245-D6B3-1642-B025-703BE756F2A4}" type="presParOf" srcId="{BE3104A2-5E29-7A4E-9082-8AC4EA435865}" destId="{F047FDFC-BBDC-D544-9D26-835440EE9F29}" srcOrd="1" destOrd="0" presId="urn:microsoft.com/office/officeart/2005/8/layout/hierarchy3"/>
    <dgm:cxn modelId="{66539A1F-4A6C-5A4D-9379-9C409E63BDD7}" type="presParOf" srcId="{48FB65A2-94BD-1545-A4AC-1084144FCC99}" destId="{8759448E-7CEE-064D-9DD0-90212F63C73D}" srcOrd="1" destOrd="0" presId="urn:microsoft.com/office/officeart/2005/8/layout/hierarchy3"/>
    <dgm:cxn modelId="{3BFB2AD5-9D30-FF47-9434-911CD9A9A4D8}" type="presParOf" srcId="{0C8F9DF2-ACE2-0942-81CE-5D641D829695}" destId="{0D259D5B-9B6F-5245-AB4F-57CA1D8A7E42}" srcOrd="1" destOrd="0" presId="urn:microsoft.com/office/officeart/2005/8/layout/hierarchy3"/>
    <dgm:cxn modelId="{98DEB2A1-5F86-8E41-84BA-F0629E638F38}" type="presParOf" srcId="{0D259D5B-9B6F-5245-AB4F-57CA1D8A7E42}" destId="{C5FCC69B-4648-2445-8649-4AF8DB8D7BD6}" srcOrd="0" destOrd="0" presId="urn:microsoft.com/office/officeart/2005/8/layout/hierarchy3"/>
    <dgm:cxn modelId="{1F63B522-DA59-1B4F-BBBD-9D9158FCDB68}" type="presParOf" srcId="{C5FCC69B-4648-2445-8649-4AF8DB8D7BD6}" destId="{B8927AFC-2F9A-2F4F-AC07-527A08FA7101}" srcOrd="0" destOrd="0" presId="urn:microsoft.com/office/officeart/2005/8/layout/hierarchy3"/>
    <dgm:cxn modelId="{59B0FC03-B975-B34C-A1C1-D0E7FA4E8393}" type="presParOf" srcId="{C5FCC69B-4648-2445-8649-4AF8DB8D7BD6}" destId="{063F0406-BCB2-7A4D-9CC9-0AA27C553E60}" srcOrd="1" destOrd="0" presId="urn:microsoft.com/office/officeart/2005/8/layout/hierarchy3"/>
    <dgm:cxn modelId="{1CCD6A32-0730-834D-89AF-1253146CD33D}" type="presParOf" srcId="{0D259D5B-9B6F-5245-AB4F-57CA1D8A7E42}" destId="{06257FA6-FBD2-A342-92E0-F04047BC9509}" srcOrd="1"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5ED5F32-322D-452F-B4B8-D4FFEBC93AF7}" type="doc">
      <dgm:prSet loTypeId="urn:microsoft.com/office/officeart/2005/8/layout/hierarchy3" loCatId="hierarchy" qsTypeId="urn:microsoft.com/office/officeart/2005/8/quickstyle/simple5" qsCatId="simple" csTypeId="urn:microsoft.com/office/officeart/2005/8/colors/colorful5" csCatId="colorful" phldr="1"/>
      <dgm:spPr/>
      <dgm:t>
        <a:bodyPr/>
        <a:lstStyle/>
        <a:p>
          <a:endParaRPr lang="en-US"/>
        </a:p>
      </dgm:t>
    </dgm:pt>
    <dgm:pt modelId="{E93ADBEB-B7A7-024A-A822-B59DB21CCAC3}">
      <dgm:prSet/>
      <dgm:spPr/>
      <dgm:t>
        <a:bodyPr/>
        <a:lstStyle/>
        <a:p>
          <a:r>
            <a:rPr lang="en-US" dirty="0"/>
            <a:t>Jenna </a:t>
          </a:r>
          <a:r>
            <a:rPr lang="en-US" dirty="0" err="1"/>
            <a:t>Weglarz</a:t>
          </a:r>
          <a:r>
            <a:rPr lang="en-US" dirty="0"/>
            <a:t>-Ward</a:t>
          </a:r>
        </a:p>
        <a:p>
          <a:r>
            <a:rPr lang="en-US" dirty="0"/>
            <a:t>Incoming Vice President</a:t>
          </a:r>
        </a:p>
      </dgm:t>
    </dgm:pt>
    <dgm:pt modelId="{E462B5AB-D302-0A48-8739-2298D5782194}" type="parTrans" cxnId="{409A4B24-C6E4-9846-BC0F-B565837D5EB4}">
      <dgm:prSet/>
      <dgm:spPr/>
      <dgm:t>
        <a:bodyPr/>
        <a:lstStyle/>
        <a:p>
          <a:endParaRPr lang="en-US"/>
        </a:p>
      </dgm:t>
    </dgm:pt>
    <dgm:pt modelId="{5342E307-687F-EE44-AAF3-AC4C059136B8}" type="sibTrans" cxnId="{409A4B24-C6E4-9846-BC0F-B565837D5EB4}">
      <dgm:prSet/>
      <dgm:spPr/>
      <dgm:t>
        <a:bodyPr/>
        <a:lstStyle/>
        <a:p>
          <a:endParaRPr lang="en-US"/>
        </a:p>
      </dgm:t>
    </dgm:pt>
    <dgm:pt modelId="{8F881C0C-6FAA-B042-ABFD-8F381378E39F}">
      <dgm:prSet/>
      <dgm:spPr/>
      <dgm:t>
        <a:bodyPr/>
        <a:lstStyle/>
        <a:p>
          <a:r>
            <a:rPr lang="en-US" dirty="0"/>
            <a:t>Victor James-Young</a:t>
          </a:r>
        </a:p>
        <a:p>
          <a:r>
            <a:rPr lang="en-US" dirty="0"/>
            <a:t>Member-at-Large</a:t>
          </a:r>
        </a:p>
      </dgm:t>
    </dgm:pt>
    <dgm:pt modelId="{019515FB-63B4-EB4C-BBE0-6DDA72BD193C}" type="parTrans" cxnId="{2102295A-96DC-0E49-959C-72D0BED33FB3}">
      <dgm:prSet/>
      <dgm:spPr/>
      <dgm:t>
        <a:bodyPr/>
        <a:lstStyle/>
        <a:p>
          <a:endParaRPr lang="en-US"/>
        </a:p>
      </dgm:t>
    </dgm:pt>
    <dgm:pt modelId="{49AD73C6-7FA8-5B47-B252-22802C2A2330}" type="sibTrans" cxnId="{2102295A-96DC-0E49-959C-72D0BED33FB3}">
      <dgm:prSet/>
      <dgm:spPr/>
      <dgm:t>
        <a:bodyPr/>
        <a:lstStyle/>
        <a:p>
          <a:endParaRPr lang="en-US"/>
        </a:p>
      </dgm:t>
    </dgm:pt>
    <dgm:pt modelId="{0C8F9DF2-ACE2-0942-81CE-5D641D829695}" type="pres">
      <dgm:prSet presAssocID="{95ED5F32-322D-452F-B4B8-D4FFEBC93AF7}" presName="diagram" presStyleCnt="0">
        <dgm:presLayoutVars>
          <dgm:chPref val="1"/>
          <dgm:dir/>
          <dgm:animOne val="branch"/>
          <dgm:animLvl val="lvl"/>
          <dgm:resizeHandles/>
        </dgm:presLayoutVars>
      </dgm:prSet>
      <dgm:spPr/>
    </dgm:pt>
    <dgm:pt modelId="{48FB65A2-94BD-1545-A4AC-1084144FCC99}" type="pres">
      <dgm:prSet presAssocID="{E93ADBEB-B7A7-024A-A822-B59DB21CCAC3}" presName="root" presStyleCnt="0"/>
      <dgm:spPr/>
    </dgm:pt>
    <dgm:pt modelId="{BE3104A2-5E29-7A4E-9082-8AC4EA435865}" type="pres">
      <dgm:prSet presAssocID="{E93ADBEB-B7A7-024A-A822-B59DB21CCAC3}" presName="rootComposite" presStyleCnt="0"/>
      <dgm:spPr/>
    </dgm:pt>
    <dgm:pt modelId="{F79BCD08-E1D3-6541-87FE-F7FBB8401E46}" type="pres">
      <dgm:prSet presAssocID="{E93ADBEB-B7A7-024A-A822-B59DB21CCAC3}" presName="rootText" presStyleLbl="node1" presStyleIdx="0" presStyleCnt="2" custScaleY="29876" custLinFactNeighborX="2796" custLinFactNeighborY="93529"/>
      <dgm:spPr/>
    </dgm:pt>
    <dgm:pt modelId="{F047FDFC-BBDC-D544-9D26-835440EE9F29}" type="pres">
      <dgm:prSet presAssocID="{E93ADBEB-B7A7-024A-A822-B59DB21CCAC3}" presName="rootConnector" presStyleLbl="node1" presStyleIdx="0" presStyleCnt="2"/>
      <dgm:spPr/>
    </dgm:pt>
    <dgm:pt modelId="{8759448E-7CEE-064D-9DD0-90212F63C73D}" type="pres">
      <dgm:prSet presAssocID="{E93ADBEB-B7A7-024A-A822-B59DB21CCAC3}" presName="childShape" presStyleCnt="0"/>
      <dgm:spPr/>
    </dgm:pt>
    <dgm:pt modelId="{0D259D5B-9B6F-5245-AB4F-57CA1D8A7E42}" type="pres">
      <dgm:prSet presAssocID="{8F881C0C-6FAA-B042-ABFD-8F381378E39F}" presName="root" presStyleCnt="0"/>
      <dgm:spPr/>
    </dgm:pt>
    <dgm:pt modelId="{C5FCC69B-4648-2445-8649-4AF8DB8D7BD6}" type="pres">
      <dgm:prSet presAssocID="{8F881C0C-6FAA-B042-ABFD-8F381378E39F}" presName="rootComposite" presStyleCnt="0"/>
      <dgm:spPr/>
    </dgm:pt>
    <dgm:pt modelId="{B8927AFC-2F9A-2F4F-AC07-527A08FA7101}" type="pres">
      <dgm:prSet presAssocID="{8F881C0C-6FAA-B042-ABFD-8F381378E39F}" presName="rootText" presStyleLbl="node1" presStyleIdx="1" presStyleCnt="2" custScaleX="94671" custScaleY="29721" custLinFactNeighborX="36" custLinFactNeighborY="79410"/>
      <dgm:spPr/>
    </dgm:pt>
    <dgm:pt modelId="{063F0406-BCB2-7A4D-9CC9-0AA27C553E60}" type="pres">
      <dgm:prSet presAssocID="{8F881C0C-6FAA-B042-ABFD-8F381378E39F}" presName="rootConnector" presStyleLbl="node1" presStyleIdx="1" presStyleCnt="2"/>
      <dgm:spPr/>
    </dgm:pt>
    <dgm:pt modelId="{06257FA6-FBD2-A342-92E0-F04047BC9509}" type="pres">
      <dgm:prSet presAssocID="{8F881C0C-6FAA-B042-ABFD-8F381378E39F}" presName="childShape" presStyleCnt="0"/>
      <dgm:spPr/>
    </dgm:pt>
  </dgm:ptLst>
  <dgm:cxnLst>
    <dgm:cxn modelId="{ACE67514-BC4B-E84A-823F-0A7544750C2F}" type="presOf" srcId="{8F881C0C-6FAA-B042-ABFD-8F381378E39F}" destId="{063F0406-BCB2-7A4D-9CC9-0AA27C553E60}" srcOrd="1" destOrd="0" presId="urn:microsoft.com/office/officeart/2005/8/layout/hierarchy3"/>
    <dgm:cxn modelId="{409A4B24-C6E4-9846-BC0F-B565837D5EB4}" srcId="{95ED5F32-322D-452F-B4B8-D4FFEBC93AF7}" destId="{E93ADBEB-B7A7-024A-A822-B59DB21CCAC3}" srcOrd="0" destOrd="0" parTransId="{E462B5AB-D302-0A48-8739-2298D5782194}" sibTransId="{5342E307-687F-EE44-AAF3-AC4C059136B8}"/>
    <dgm:cxn modelId="{E9809E53-38F1-884A-BD25-8F9705CB08F5}" type="presOf" srcId="{E93ADBEB-B7A7-024A-A822-B59DB21CCAC3}" destId="{F047FDFC-BBDC-D544-9D26-835440EE9F29}" srcOrd="1" destOrd="0" presId="urn:microsoft.com/office/officeart/2005/8/layout/hierarchy3"/>
    <dgm:cxn modelId="{2102295A-96DC-0E49-959C-72D0BED33FB3}" srcId="{95ED5F32-322D-452F-B4B8-D4FFEBC93AF7}" destId="{8F881C0C-6FAA-B042-ABFD-8F381378E39F}" srcOrd="1" destOrd="0" parTransId="{019515FB-63B4-EB4C-BBE0-6DDA72BD193C}" sibTransId="{49AD73C6-7FA8-5B47-B252-22802C2A2330}"/>
    <dgm:cxn modelId="{48A0045C-26D9-E84B-9E7D-45ECB574AD5E}" type="presOf" srcId="{E93ADBEB-B7A7-024A-A822-B59DB21CCAC3}" destId="{F79BCD08-E1D3-6541-87FE-F7FBB8401E46}" srcOrd="0" destOrd="0" presId="urn:microsoft.com/office/officeart/2005/8/layout/hierarchy3"/>
    <dgm:cxn modelId="{287F049D-8631-5140-9D31-9CFF059FA777}" type="presOf" srcId="{95ED5F32-322D-452F-B4B8-D4FFEBC93AF7}" destId="{0C8F9DF2-ACE2-0942-81CE-5D641D829695}" srcOrd="0" destOrd="0" presId="urn:microsoft.com/office/officeart/2005/8/layout/hierarchy3"/>
    <dgm:cxn modelId="{CFD176B0-136B-F040-B334-D275022711F2}" type="presOf" srcId="{8F881C0C-6FAA-B042-ABFD-8F381378E39F}" destId="{B8927AFC-2F9A-2F4F-AC07-527A08FA7101}" srcOrd="0" destOrd="0" presId="urn:microsoft.com/office/officeart/2005/8/layout/hierarchy3"/>
    <dgm:cxn modelId="{6CA013B9-F0E9-B54A-A461-E3C3FB8F94C0}" type="presParOf" srcId="{0C8F9DF2-ACE2-0942-81CE-5D641D829695}" destId="{48FB65A2-94BD-1545-A4AC-1084144FCC99}" srcOrd="0" destOrd="0" presId="urn:microsoft.com/office/officeart/2005/8/layout/hierarchy3"/>
    <dgm:cxn modelId="{C28BC7AF-3D29-D04F-80AD-0AE0506562AE}" type="presParOf" srcId="{48FB65A2-94BD-1545-A4AC-1084144FCC99}" destId="{BE3104A2-5E29-7A4E-9082-8AC4EA435865}" srcOrd="0" destOrd="0" presId="urn:microsoft.com/office/officeart/2005/8/layout/hierarchy3"/>
    <dgm:cxn modelId="{DAD4B216-9AA5-3145-9FF7-CFB39E20F339}" type="presParOf" srcId="{BE3104A2-5E29-7A4E-9082-8AC4EA435865}" destId="{F79BCD08-E1D3-6541-87FE-F7FBB8401E46}" srcOrd="0" destOrd="0" presId="urn:microsoft.com/office/officeart/2005/8/layout/hierarchy3"/>
    <dgm:cxn modelId="{162B5245-D6B3-1642-B025-703BE756F2A4}" type="presParOf" srcId="{BE3104A2-5E29-7A4E-9082-8AC4EA435865}" destId="{F047FDFC-BBDC-D544-9D26-835440EE9F29}" srcOrd="1" destOrd="0" presId="urn:microsoft.com/office/officeart/2005/8/layout/hierarchy3"/>
    <dgm:cxn modelId="{66539A1F-4A6C-5A4D-9379-9C409E63BDD7}" type="presParOf" srcId="{48FB65A2-94BD-1545-A4AC-1084144FCC99}" destId="{8759448E-7CEE-064D-9DD0-90212F63C73D}" srcOrd="1" destOrd="0" presId="urn:microsoft.com/office/officeart/2005/8/layout/hierarchy3"/>
    <dgm:cxn modelId="{3BFB2AD5-9D30-FF47-9434-911CD9A9A4D8}" type="presParOf" srcId="{0C8F9DF2-ACE2-0942-81CE-5D641D829695}" destId="{0D259D5B-9B6F-5245-AB4F-57CA1D8A7E42}" srcOrd="1" destOrd="0" presId="urn:microsoft.com/office/officeart/2005/8/layout/hierarchy3"/>
    <dgm:cxn modelId="{98DEB2A1-5F86-8E41-84BA-F0629E638F38}" type="presParOf" srcId="{0D259D5B-9B6F-5245-AB4F-57CA1D8A7E42}" destId="{C5FCC69B-4648-2445-8649-4AF8DB8D7BD6}" srcOrd="0" destOrd="0" presId="urn:microsoft.com/office/officeart/2005/8/layout/hierarchy3"/>
    <dgm:cxn modelId="{1F63B522-DA59-1B4F-BBBD-9D9158FCDB68}" type="presParOf" srcId="{C5FCC69B-4648-2445-8649-4AF8DB8D7BD6}" destId="{B8927AFC-2F9A-2F4F-AC07-527A08FA7101}" srcOrd="0" destOrd="0" presId="urn:microsoft.com/office/officeart/2005/8/layout/hierarchy3"/>
    <dgm:cxn modelId="{59B0FC03-B975-B34C-A1C1-D0E7FA4E8393}" type="presParOf" srcId="{C5FCC69B-4648-2445-8649-4AF8DB8D7BD6}" destId="{063F0406-BCB2-7A4D-9CC9-0AA27C553E60}" srcOrd="1" destOrd="0" presId="urn:microsoft.com/office/officeart/2005/8/layout/hierarchy3"/>
    <dgm:cxn modelId="{1CCD6A32-0730-834D-89AF-1253146CD33D}" type="presParOf" srcId="{0D259D5B-9B6F-5245-AB4F-57CA1D8A7E42}" destId="{06257FA6-FBD2-A342-92E0-F04047BC9509}" srcOrd="1"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9BCD08-E1D3-6541-87FE-F7FBB8401E46}">
      <dsp:nvSpPr>
        <dsp:cNvPr id="0" name=""/>
        <dsp:cNvSpPr/>
      </dsp:nvSpPr>
      <dsp:spPr>
        <a:xfrm>
          <a:off x="135510" y="3636492"/>
          <a:ext cx="4785419" cy="714845"/>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en-US" sz="4000" kern="1200" dirty="0"/>
            <a:t>Ted Burke</a:t>
          </a:r>
        </a:p>
      </dsp:txBody>
      <dsp:txXfrm>
        <a:off x="156447" y="3657429"/>
        <a:ext cx="4743545" cy="672971"/>
      </dsp:txXfrm>
    </dsp:sp>
    <dsp:sp modelId="{B8927AFC-2F9A-2F4F-AC07-527A08FA7101}">
      <dsp:nvSpPr>
        <dsp:cNvPr id="0" name=""/>
        <dsp:cNvSpPr/>
      </dsp:nvSpPr>
      <dsp:spPr>
        <a:xfrm>
          <a:off x="5985195" y="3640200"/>
          <a:ext cx="4530404" cy="711137"/>
        </a:xfrm>
        <a:prstGeom prst="roundRect">
          <a:avLst>
            <a:gd name="adj" fmla="val 10000"/>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en-US" sz="4000" kern="1200" dirty="0"/>
            <a:t>Chelsea Guillen</a:t>
          </a:r>
        </a:p>
      </dsp:txBody>
      <dsp:txXfrm>
        <a:off x="6006023" y="3661028"/>
        <a:ext cx="4488748" cy="6694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9BCD08-E1D3-6541-87FE-F7FBB8401E46}">
      <dsp:nvSpPr>
        <dsp:cNvPr id="0" name=""/>
        <dsp:cNvSpPr/>
      </dsp:nvSpPr>
      <dsp:spPr>
        <a:xfrm>
          <a:off x="135510" y="3636492"/>
          <a:ext cx="4785419" cy="714845"/>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Jenna </a:t>
          </a:r>
          <a:r>
            <a:rPr lang="en-US" sz="1800" kern="1200" dirty="0" err="1"/>
            <a:t>Weglarz</a:t>
          </a:r>
          <a:r>
            <a:rPr lang="en-US" sz="1800" kern="1200" dirty="0"/>
            <a:t>-Ward</a:t>
          </a:r>
        </a:p>
        <a:p>
          <a:pPr marL="0" lvl="0" indent="0" algn="ctr" defTabSz="800100">
            <a:lnSpc>
              <a:spcPct val="90000"/>
            </a:lnSpc>
            <a:spcBef>
              <a:spcPct val="0"/>
            </a:spcBef>
            <a:spcAft>
              <a:spcPct val="35000"/>
            </a:spcAft>
            <a:buNone/>
          </a:pPr>
          <a:r>
            <a:rPr lang="en-US" sz="1800" kern="1200" dirty="0"/>
            <a:t>Incoming Vice President</a:t>
          </a:r>
        </a:p>
      </dsp:txBody>
      <dsp:txXfrm>
        <a:off x="156447" y="3657429"/>
        <a:ext cx="4743545" cy="672971"/>
      </dsp:txXfrm>
    </dsp:sp>
    <dsp:sp modelId="{B8927AFC-2F9A-2F4F-AC07-527A08FA7101}">
      <dsp:nvSpPr>
        <dsp:cNvPr id="0" name=""/>
        <dsp:cNvSpPr/>
      </dsp:nvSpPr>
      <dsp:spPr>
        <a:xfrm>
          <a:off x="5985195" y="3640200"/>
          <a:ext cx="4530404" cy="711137"/>
        </a:xfrm>
        <a:prstGeom prst="roundRect">
          <a:avLst>
            <a:gd name="adj" fmla="val 10000"/>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Victor James-Young</a:t>
          </a:r>
        </a:p>
        <a:p>
          <a:pPr marL="0" lvl="0" indent="0" algn="ctr" defTabSz="800100">
            <a:lnSpc>
              <a:spcPct val="90000"/>
            </a:lnSpc>
            <a:spcBef>
              <a:spcPct val="0"/>
            </a:spcBef>
            <a:spcAft>
              <a:spcPct val="35000"/>
            </a:spcAft>
            <a:buNone/>
          </a:pPr>
          <a:r>
            <a:rPr lang="en-US" sz="1800" kern="1200" dirty="0"/>
            <a:t>Member-at-Large</a:t>
          </a:r>
        </a:p>
      </dsp:txBody>
      <dsp:txXfrm>
        <a:off x="6006023" y="3661028"/>
        <a:ext cx="4488748" cy="66948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10B1A2-A2A5-9D47-BAAE-DF9EAB5D9DA3}" type="datetimeFigureOut">
              <a:rPr lang="en-US" smtClean="0"/>
              <a:t>9/19/21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58C932-3347-FF4C-AB64-EEDB00063369}" type="slidenum">
              <a:rPr lang="en-US" smtClean="0"/>
              <a:t>‹#›</a:t>
            </a:fld>
            <a:endParaRPr lang="en-US"/>
          </a:p>
        </p:txBody>
      </p:sp>
    </p:spTree>
    <p:extLst>
      <p:ext uri="{BB962C8B-B14F-4D97-AF65-F5344CB8AC3E}">
        <p14:creationId xmlns:p14="http://schemas.microsoft.com/office/powerpoint/2010/main" val="1205355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us02web.zoom.us/meeting/register/tZMrf-ugqTMqHt1uaZpYzF24QcU-eK-CyFGW" TargetMode="External"/><Relationship Id="rId13" Type="http://schemas.openxmlformats.org/officeDocument/2006/relationships/hyperlink" Target="http://us02web.zoom.us/meeting/register/tZAvd-ivrzsiG9F9fGFoVO4G85d0tJhvxQbT" TargetMode="External"/><Relationship Id="rId3" Type="http://schemas.openxmlformats.org/officeDocument/2006/relationships/hyperlink" Target="http://specialeducationlegislativesummit.org/registration/" TargetMode="External"/><Relationship Id="rId7" Type="http://schemas.openxmlformats.org/officeDocument/2006/relationships/hyperlink" Target="http://us02web.zoom.us/meeting/register/tZIqduuvrj4jEtZHY_vKECe-gsc4Z14KFXn-" TargetMode="External"/><Relationship Id="rId12" Type="http://schemas.openxmlformats.org/officeDocument/2006/relationships/hyperlink" Target="http://us02web.zoom.us/meeting/register/tZYvf-ygrD4vGdw2-v3ywXCcT5-7UV_DgeRA"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us02web.zoom.us/meeting/register/tZUqdeuhrTopG9cUZB_1NbFOXPltx9WxK5AJ" TargetMode="External"/><Relationship Id="rId11" Type="http://schemas.openxmlformats.org/officeDocument/2006/relationships/hyperlink" Target="http://us02web.zoom.us/meeting/register/tZEqcumqqz8uH9073Ow0nPc_vfooARSM7Djq" TargetMode="External"/><Relationship Id="rId5" Type="http://schemas.openxmlformats.org/officeDocument/2006/relationships/hyperlink" Target="http://us02web.zoom.us/meeting/register/tZcqc-yoqjkjE9ykVFC5Pwkh2ZEEqMad0BKi" TargetMode="External"/><Relationship Id="rId10" Type="http://schemas.openxmlformats.org/officeDocument/2006/relationships/hyperlink" Target="http://us02web.zoom.us/meeting/register/tZwvd-mrpjkqGdDOPdCIc-C_DNTfei1iklN0" TargetMode="External"/><Relationship Id="rId4" Type="http://schemas.openxmlformats.org/officeDocument/2006/relationships/hyperlink" Target="http://cec.sped.org/Membership" TargetMode="External"/><Relationship Id="rId9" Type="http://schemas.openxmlformats.org/officeDocument/2006/relationships/hyperlink" Target="http://us02web.zoom.us/meeting/register/tZModu2trD4qEtIBcgvxgAoV_mfzxh-jCXzY"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connectmodules.dec-sped.org/product-category/caras-kit-and-peats-suite/?fbclid=IwAR3opuDv9aTznFtaUYMNJCk63hWcY9exrXy8DNSgnAD3jpeeL9mRPIDG8uo"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connectmodules.dec-sped.org/product-category/caras-kit-and-peats-suite/?fbclid=IwAR3opuDv9aTznFtaUYMNJCk63hWcY9exrXy8DNSgnAD3jpeeL9mRPIDG8uo"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connectmodules.dec-sped.org/product-category/caras-kit-and-peats-suite/?fbclid=IwAR3opuDv9aTznFtaUYMNJCk63hWcY9exrXy8DNSgnAD3jpeeL9mRPIDG8uo"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kern="1200" dirty="0">
                <a:solidFill>
                  <a:schemeClr val="tx1"/>
                </a:solidFill>
                <a:effectLst/>
                <a:latin typeface="+mn-lt"/>
                <a:ea typeface="+mn-ea"/>
                <a:cs typeface="+mn-cs"/>
              </a:rPr>
              <a:t>Call for New DEC Committee: DEC Program Review Committee</a:t>
            </a:r>
          </a:p>
          <a:p>
            <a:pPr rtl="0" fontAlgn="base"/>
            <a:r>
              <a:rPr lang="en-US" sz="1200" b="0" i="0" kern="1200" dirty="0">
                <a:solidFill>
                  <a:schemeClr val="tx1"/>
                </a:solidFill>
                <a:effectLst/>
                <a:latin typeface="+mn-lt"/>
                <a:ea typeface="+mn-ea"/>
                <a:cs typeface="+mn-cs"/>
              </a:rPr>
              <a:t>DEC is establishing a new committee whose responsibility will be to support, monitor, and provide guidance to the CEC/DEC program review and recognition process. </a:t>
            </a:r>
          </a:p>
          <a:p>
            <a:pPr rtl="0" fontAlgn="base"/>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pPr rtl="0" fontAlgn="base"/>
            <a:r>
              <a:rPr lang="en-US" sz="1200" b="1" i="0" kern="1200" dirty="0">
                <a:solidFill>
                  <a:schemeClr val="tx1"/>
                </a:solidFill>
                <a:effectLst/>
                <a:latin typeface="+mn-lt"/>
                <a:ea typeface="+mn-ea"/>
                <a:cs typeface="+mn-cs"/>
              </a:rPr>
              <a:t>What is the DEC Program Review Committee? </a:t>
            </a:r>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DEC recently developed the first set of stand-alone standards for the preparation of Early Intervention and Early Special Education professionals. These standards have been approved by the CEC Board of Directors and by the Council for Accreditation of Educator Preparation (CAEP) for use in the CEC/CAEP program review process. </a:t>
            </a:r>
          </a:p>
          <a:p>
            <a:pPr rtl="0" fontAlgn="base"/>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Beginning in Spring 2022, all EI/ECSE programs going through the CEC/CAEP program review process will be required to use the new EI/ECSE standards. Prior to Spring 2022, programs can choose to use the new standards but are not required to do so. </a:t>
            </a:r>
          </a:p>
          <a:p>
            <a:pPr rtl="0" fontAlgn="base"/>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CEC has partnered with NCATE and CAEP for more than 25 years to review special education teacher preparation programs as part of the accreditation process. This process required EI/ECSE programs to demonstrate that they met the CEC Standards as informed by the EI/ECSE Knowledge and Skills Specialty Set. With the approval of stand-alone EI/ECSE standards, programs will no longer be evaluated against the CEC Special Education Standards but now will be reviewed against the EI/ECSE Standards. </a:t>
            </a:r>
          </a:p>
          <a:p>
            <a:pPr rtl="0" fontAlgn="base"/>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CEC has always been responsible for providing resources to programs going through the review process, training program reviewers, maintaining records, monitoring reviewers and auditing program recognition reports, etc. Now that there are EI/ECSE Standards, DEC will collaborate with CEC staff and volunteers to create EI/ECSE-specific resources and training for both programs and reviewers. DEC will also actively monitor and analyze the EI/ECSE program review process and reviewer decision-making. </a:t>
            </a:r>
          </a:p>
          <a:p>
            <a:pPr rtl="0" fontAlgn="base"/>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pPr rtl="0" fontAlgn="base"/>
            <a:r>
              <a:rPr lang="en-US" sz="1200" b="1" i="0" kern="1200" dirty="0">
                <a:solidFill>
                  <a:schemeClr val="tx1"/>
                </a:solidFill>
                <a:effectLst/>
                <a:latin typeface="+mn-lt"/>
                <a:ea typeface="+mn-ea"/>
                <a:cs typeface="+mn-cs"/>
              </a:rPr>
              <a:t>Example activities to expect from the Program Review Committee: </a:t>
            </a:r>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Develop and/or evaluate resource materials for EI/ECSE programs seeking national recognition through the CEC review process. These could include sample assessments, sample syllabi, model program reports, on-line resources, etc. </a:t>
            </a:r>
          </a:p>
          <a:p>
            <a:pPr rtl="0" fontAlgn="base"/>
            <a:r>
              <a:rPr lang="en-US" sz="1200" b="0" i="0" kern="1200" dirty="0">
                <a:solidFill>
                  <a:schemeClr val="tx1"/>
                </a:solidFill>
                <a:effectLst/>
                <a:latin typeface="+mn-lt"/>
                <a:ea typeface="+mn-ea"/>
                <a:cs typeface="+mn-cs"/>
              </a:rPr>
              <a:t>Develop and/or evaluate initial and on-going training and resources for EI/ECSE program reviewers. These could include mock reports for training, ongoing modification of decision rubrics, on-line training materials, etc. </a:t>
            </a:r>
          </a:p>
          <a:p>
            <a:pPr rtl="0" fontAlgn="base"/>
            <a:r>
              <a:rPr lang="en-US" sz="1200" b="0" i="0" kern="1200" dirty="0">
                <a:solidFill>
                  <a:schemeClr val="tx1"/>
                </a:solidFill>
                <a:effectLst/>
                <a:latin typeface="+mn-lt"/>
                <a:ea typeface="+mn-ea"/>
                <a:cs typeface="+mn-cs"/>
              </a:rPr>
              <a:t>Participate, as needed, in training of programs and of program reviewers. </a:t>
            </a:r>
          </a:p>
          <a:p>
            <a:pPr rtl="0" fontAlgn="base"/>
            <a:r>
              <a:rPr lang="en-US" sz="1200" b="0" i="0" kern="1200" dirty="0">
                <a:solidFill>
                  <a:schemeClr val="tx1"/>
                </a:solidFill>
                <a:effectLst/>
                <a:latin typeface="+mn-lt"/>
                <a:ea typeface="+mn-ea"/>
                <a:cs typeface="+mn-cs"/>
              </a:rPr>
              <a:t>Annually monitor and analyze efficiency and accuracy of program reviews </a:t>
            </a:r>
          </a:p>
          <a:p>
            <a:pPr rtl="0" fontAlgn="base"/>
            <a:r>
              <a:rPr lang="en-US" sz="1200" b="0" i="0" kern="1200" dirty="0">
                <a:solidFill>
                  <a:schemeClr val="tx1"/>
                </a:solidFill>
                <a:effectLst/>
                <a:latin typeface="+mn-lt"/>
                <a:ea typeface="+mn-ea"/>
                <a:cs typeface="+mn-cs"/>
              </a:rPr>
              <a:t>Select program reviewers </a:t>
            </a:r>
          </a:p>
          <a:p>
            <a:pPr rtl="0" fontAlgn="base"/>
            <a:r>
              <a:rPr lang="en-US" sz="1200" b="0" i="0" kern="1200" dirty="0">
                <a:solidFill>
                  <a:schemeClr val="tx1"/>
                </a:solidFill>
                <a:effectLst/>
                <a:latin typeface="+mn-lt"/>
                <a:ea typeface="+mn-ea"/>
                <a:cs typeface="+mn-cs"/>
              </a:rPr>
              <a:t>Coordinate with CEC staff to ensure consistency across the program review process </a:t>
            </a:r>
          </a:p>
          <a:p>
            <a:pPr rtl="0" fontAlgn="base"/>
            <a:r>
              <a:rPr lang="en-US" sz="1200" b="1" i="0" kern="1200" dirty="0">
                <a:solidFill>
                  <a:schemeClr val="tx1"/>
                </a:solidFill>
                <a:effectLst/>
                <a:latin typeface="+mn-lt"/>
                <a:ea typeface="+mn-ea"/>
                <a:cs typeface="+mn-cs"/>
              </a:rPr>
              <a:t>Program Review Committee Composition </a:t>
            </a:r>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The DEC Program Review Committee consists of individuals who have demonstrated a strong commitment to personnel preparation over the years. The membership is made up of DEC is recruiting 5 members (at least 3 from IHE EI/ECSE training programs) for this committee. Members must be current members of CEC/DEC. Members volunteer their time and are not considered members of the DEC Executive Board. </a:t>
            </a:r>
          </a:p>
          <a:p>
            <a:pPr rtl="0" fontAlgn="base"/>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pPr rtl="0" fontAlgn="base"/>
            <a:r>
              <a:rPr lang="en-US" sz="1200" b="1" i="0" kern="1200" dirty="0">
                <a:solidFill>
                  <a:schemeClr val="tx1"/>
                </a:solidFill>
                <a:effectLst/>
                <a:latin typeface="+mn-lt"/>
                <a:ea typeface="+mn-ea"/>
                <a:cs typeface="+mn-cs"/>
              </a:rPr>
              <a:t>Member Qualifications and Expectations </a:t>
            </a:r>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Must be a CEC/DEC member in good standing </a:t>
            </a:r>
          </a:p>
          <a:p>
            <a:pPr rtl="0" fontAlgn="base"/>
            <a:r>
              <a:rPr lang="en-US" sz="1200" b="0" i="0" kern="1200" dirty="0">
                <a:solidFill>
                  <a:schemeClr val="tx1"/>
                </a:solidFill>
                <a:effectLst/>
                <a:latin typeface="+mn-lt"/>
                <a:ea typeface="+mn-ea"/>
                <a:cs typeface="+mn-cs"/>
              </a:rPr>
              <a:t>Have a significant interest and/or experience in teacher preparation standards, assessment of teacher candidates, and/or the program review process </a:t>
            </a:r>
          </a:p>
          <a:p>
            <a:pPr rtl="0" fontAlgn="base"/>
            <a:r>
              <a:rPr lang="en-US" sz="1200" b="0" i="0" kern="1200" dirty="0">
                <a:solidFill>
                  <a:schemeClr val="tx1"/>
                </a:solidFill>
                <a:effectLst/>
                <a:latin typeface="+mn-lt"/>
                <a:ea typeface="+mn-ea"/>
                <a:cs typeface="+mn-cs"/>
              </a:rPr>
              <a:t>Attend and contribute to project work and conference calls/virtual meetings </a:t>
            </a:r>
          </a:p>
          <a:p>
            <a:pPr rtl="0" fontAlgn="base"/>
            <a:r>
              <a:rPr lang="en-US" sz="1200" b="0" i="0" kern="1200" dirty="0">
                <a:solidFill>
                  <a:schemeClr val="tx1"/>
                </a:solidFill>
                <a:effectLst/>
                <a:latin typeface="+mn-lt"/>
                <a:ea typeface="+mn-ea"/>
                <a:cs typeface="+mn-cs"/>
              </a:rPr>
              <a:t>Make the necessary time commitment (approximately 8-10 hours per month although this may be staggered across the year) </a:t>
            </a:r>
          </a:p>
          <a:p>
            <a:pPr rtl="0" fontAlgn="base"/>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158C932-3347-FF4C-AB64-EEDB00063369}" type="slidenum">
              <a:rPr lang="en-US" smtClean="0"/>
              <a:t>17</a:t>
            </a:fld>
            <a:endParaRPr lang="en-US"/>
          </a:p>
        </p:txBody>
      </p:sp>
    </p:spTree>
    <p:extLst>
      <p:ext uri="{BB962C8B-B14F-4D97-AF65-F5344CB8AC3E}">
        <p14:creationId xmlns:p14="http://schemas.microsoft.com/office/powerpoint/2010/main" val="3734278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Sharon Walsh- Governmental Relations Working Closely with CEC and </a:t>
            </a:r>
          </a:p>
        </p:txBody>
      </p:sp>
      <p:sp>
        <p:nvSpPr>
          <p:cNvPr id="4" name="Slide Number Placeholder 3"/>
          <p:cNvSpPr>
            <a:spLocks noGrp="1"/>
          </p:cNvSpPr>
          <p:nvPr>
            <p:ph type="sldNum" sz="quarter" idx="5"/>
          </p:nvPr>
        </p:nvSpPr>
        <p:spPr/>
        <p:txBody>
          <a:bodyPr/>
          <a:lstStyle/>
          <a:p>
            <a:fld id="{7158C932-3347-FF4C-AB64-EEDB00063369}" type="slidenum">
              <a:rPr lang="en-US" smtClean="0"/>
              <a:t>19</a:t>
            </a:fld>
            <a:endParaRPr lang="en-US"/>
          </a:p>
        </p:txBody>
      </p:sp>
    </p:spTree>
    <p:extLst>
      <p:ext uri="{BB962C8B-B14F-4D97-AF65-F5344CB8AC3E}">
        <p14:creationId xmlns:p14="http://schemas.microsoft.com/office/powerpoint/2010/main" val="1555754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br>
              <a:rPr lang="en-US" sz="1200" b="1" i="1" u="none" strike="noStrike" kern="1200" dirty="0">
                <a:solidFill>
                  <a:schemeClr val="tx1"/>
                </a:solidFill>
                <a:effectLst/>
                <a:latin typeface="+mn-lt"/>
                <a:ea typeface="+mn-ea"/>
                <a:cs typeface="+mn-cs"/>
                <a:hlinkClick r:id="rId3"/>
              </a:rPr>
            </a:br>
            <a:r>
              <a:rPr lang="en-US" sz="1200" b="1" i="1" u="none" strike="noStrike" kern="1200" dirty="0">
                <a:solidFill>
                  <a:schemeClr val="tx1"/>
                </a:solidFill>
                <a:effectLst/>
                <a:latin typeface="+mn-lt"/>
                <a:ea typeface="+mn-ea"/>
                <a:cs typeface="+mn-cs"/>
                <a:hlinkClick r:id="rId3"/>
              </a:rPr>
              <a:t>Register for the SELS here.</a:t>
            </a:r>
            <a:r>
              <a:rPr lang="en-US" sz="1200" b="0" i="0" kern="1200" dirty="0">
                <a:solidFill>
                  <a:schemeClr val="tx1"/>
                </a:solidFill>
                <a:effectLst/>
                <a:latin typeface="+mn-lt"/>
                <a:ea typeface="+mn-ea"/>
                <a:cs typeface="+mn-cs"/>
              </a:rPr>
              <a:t> </a:t>
            </a:r>
            <a:r>
              <a:rPr lang="en-US" sz="1200" b="1" i="1" kern="1200" dirty="0">
                <a:solidFill>
                  <a:schemeClr val="tx1"/>
                </a:solidFill>
                <a:effectLst/>
                <a:latin typeface="+mn-lt"/>
                <a:ea typeface="+mn-ea"/>
                <a:cs typeface="+mn-cs"/>
              </a:rPr>
              <a:t>DEC event registration will remain open but SELS Registration closes July 9th at 5 pm EST, so be sure to register soon! </a:t>
            </a:r>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If you are not currently a CEC member, your registration fee will be $100. Why not </a:t>
            </a:r>
            <a:r>
              <a:rPr lang="en-US" sz="1200" b="0" i="1" u="none" strike="noStrike" kern="1200" dirty="0">
                <a:solidFill>
                  <a:schemeClr val="tx1"/>
                </a:solidFill>
                <a:effectLst/>
                <a:latin typeface="+mn-lt"/>
                <a:ea typeface="+mn-ea"/>
                <a:cs typeface="+mn-cs"/>
                <a:hlinkClick r:id="rId4"/>
              </a:rPr>
              <a:t>become a CEC member</a:t>
            </a:r>
            <a:r>
              <a:rPr lang="en-US" sz="1200" b="0" i="0" kern="1200" dirty="0">
                <a:solidFill>
                  <a:schemeClr val="tx1"/>
                </a:solidFill>
                <a:effectLst/>
                <a:latin typeface="+mn-lt"/>
                <a:ea typeface="+mn-ea"/>
                <a:cs typeface="+mn-cs"/>
              </a:rPr>
              <a:t> for $65 and go free? Better yet, become a CEC and DEC member for only $115 and have both the summit and one year of CEC and DEC for the price of $115 vs. $215! You can’t miss this deal! Plus – DEC is offering wrap around activities! FREE </a:t>
            </a:r>
          </a:p>
          <a:p>
            <a:pPr rtl="0" fontAlgn="base"/>
            <a:r>
              <a:rPr lang="en-US" sz="1200" b="1" i="0" kern="1200" dirty="0">
                <a:solidFill>
                  <a:schemeClr val="tx1"/>
                </a:solidFill>
                <a:effectLst/>
                <a:latin typeface="+mn-lt"/>
                <a:ea typeface="+mn-ea"/>
                <a:cs typeface="+mn-cs"/>
              </a:rPr>
              <a:t>Kickoff Event</a:t>
            </a:r>
            <a:endParaRPr lang="en-US" sz="1200" b="0" i="0" kern="1200" dirty="0">
              <a:solidFill>
                <a:schemeClr val="tx1"/>
              </a:solidFill>
              <a:effectLst/>
              <a:latin typeface="+mn-lt"/>
              <a:ea typeface="+mn-ea"/>
              <a:cs typeface="+mn-cs"/>
            </a:endParaRPr>
          </a:p>
          <a:p>
            <a:pPr rtl="0" fontAlgn="base"/>
            <a:r>
              <a:rPr lang="en-US" sz="1200" b="1" i="0" kern="1200" dirty="0">
                <a:solidFill>
                  <a:schemeClr val="tx1"/>
                </a:solidFill>
                <a:effectLst/>
                <a:latin typeface="+mn-lt"/>
                <a:ea typeface="+mn-ea"/>
                <a:cs typeface="+mn-cs"/>
              </a:rPr>
              <a:t>Join us for the DEC Kickoff for SELS! </a:t>
            </a:r>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Friday, July 10th, 2020, 4:15 - 5:00 PM EST </a:t>
            </a:r>
          </a:p>
          <a:p>
            <a:pPr rtl="0" fontAlgn="base"/>
            <a:r>
              <a:rPr lang="en-US" sz="1200" b="0" i="1" u="none" strike="noStrike" kern="1200" dirty="0">
                <a:solidFill>
                  <a:schemeClr val="tx1"/>
                </a:solidFill>
                <a:effectLst/>
                <a:latin typeface="+mn-lt"/>
                <a:ea typeface="+mn-ea"/>
                <a:cs typeface="+mn-cs"/>
                <a:hlinkClick r:id="rId5"/>
              </a:rPr>
              <a:t>Register here.</a:t>
            </a:r>
            <a:r>
              <a:rPr lang="en-US" sz="1200" b="0" i="0" kern="1200" dirty="0">
                <a:solidFill>
                  <a:schemeClr val="tx1"/>
                </a:solidFill>
                <a:effectLst/>
                <a:latin typeface="+mn-lt"/>
                <a:ea typeface="+mn-ea"/>
                <a:cs typeface="+mn-cs"/>
              </a:rPr>
              <a:t> </a:t>
            </a:r>
          </a:p>
          <a:p>
            <a:pPr rtl="0" fontAlgn="base"/>
            <a:r>
              <a:rPr lang="en-US" sz="1200" b="1" i="0" kern="1200" dirty="0">
                <a:solidFill>
                  <a:schemeClr val="tx1"/>
                </a:solidFill>
                <a:effectLst/>
                <a:latin typeface="+mn-lt"/>
                <a:ea typeface="+mn-ea"/>
                <a:cs typeface="+mn-cs"/>
              </a:rPr>
              <a:t>Week One Schedule</a:t>
            </a:r>
            <a:endParaRPr lang="en-US" sz="1200" b="0" i="0" kern="1200" dirty="0">
              <a:solidFill>
                <a:schemeClr val="tx1"/>
              </a:solidFill>
              <a:effectLst/>
              <a:latin typeface="+mn-lt"/>
              <a:ea typeface="+mn-ea"/>
              <a:cs typeface="+mn-cs"/>
            </a:endParaRPr>
          </a:p>
          <a:p>
            <a:pPr rtl="0" fontAlgn="base"/>
            <a:r>
              <a:rPr lang="en-US" sz="1200" b="1" i="0" kern="1200" dirty="0">
                <a:solidFill>
                  <a:schemeClr val="tx1"/>
                </a:solidFill>
                <a:effectLst/>
                <a:latin typeface="+mn-lt"/>
                <a:ea typeface="+mn-ea"/>
                <a:cs typeface="+mn-cs"/>
              </a:rPr>
              <a:t>Washington Update – A Live Town Hall Event</a:t>
            </a:r>
            <a:r>
              <a:rPr lang="en-US" sz="1200" b="0" i="0" kern="1200" dirty="0">
                <a:solidFill>
                  <a:schemeClr val="tx1"/>
                </a:solidFill>
                <a:effectLst/>
                <a:latin typeface="+mn-lt"/>
                <a:ea typeface="+mn-ea"/>
                <a:cs typeface="+mn-cs"/>
              </a:rPr>
              <a:t> Monday, July 13th, 2020, 3:00 – 4:00 PM EST </a:t>
            </a:r>
          </a:p>
          <a:p>
            <a:pPr rtl="0" fontAlgn="base"/>
            <a:r>
              <a:rPr lang="en-US" sz="1200" b="0" i="0" kern="1200" dirty="0">
                <a:solidFill>
                  <a:schemeClr val="tx1"/>
                </a:solidFill>
                <a:effectLst/>
                <a:latin typeface="+mn-lt"/>
                <a:ea typeface="+mn-ea"/>
                <a:cs typeface="+mn-cs"/>
              </a:rPr>
              <a:t>This exciting event kicks off our Virtual SELS experience and provides a program overview of the week and your first set of tools when it comes to being an advocate. </a:t>
            </a:r>
            <a:r>
              <a:rPr lang="en-US" sz="1200" b="0" i="1" kern="1200" dirty="0">
                <a:solidFill>
                  <a:schemeClr val="tx1"/>
                </a:solidFill>
                <a:effectLst/>
                <a:latin typeface="+mn-lt"/>
                <a:ea typeface="+mn-ea"/>
                <a:cs typeface="+mn-cs"/>
              </a:rPr>
              <a:t>This event is included with SELS Registration.</a:t>
            </a:r>
            <a:endParaRPr lang="en-US" sz="1200" b="0" i="0" kern="1200" dirty="0">
              <a:solidFill>
                <a:schemeClr val="tx1"/>
              </a:solidFill>
              <a:effectLst/>
              <a:latin typeface="+mn-lt"/>
              <a:ea typeface="+mn-ea"/>
              <a:cs typeface="+mn-cs"/>
            </a:endParaRPr>
          </a:p>
          <a:p>
            <a:pPr rtl="0" fontAlgn="base"/>
            <a:r>
              <a:rPr lang="en-US" sz="1200" b="1" i="0" kern="1200" dirty="0">
                <a:solidFill>
                  <a:schemeClr val="tx1"/>
                </a:solidFill>
                <a:effectLst/>
                <a:latin typeface="+mn-lt"/>
                <a:ea typeface="+mn-ea"/>
                <a:cs typeface="+mn-cs"/>
              </a:rPr>
              <a:t>Using Social Media Campaigns in Your State</a:t>
            </a:r>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Monday, July 13th, 2020, 4:15 - 5:00 PM EST </a:t>
            </a:r>
          </a:p>
          <a:p>
            <a:pPr rtl="0" fontAlgn="base"/>
            <a:r>
              <a:rPr lang="en-US" sz="1200" b="0" i="0" kern="1200" dirty="0">
                <a:solidFill>
                  <a:schemeClr val="tx1"/>
                </a:solidFill>
                <a:effectLst/>
                <a:latin typeface="+mn-lt"/>
                <a:ea typeface="+mn-ea"/>
                <a:cs typeface="+mn-cs"/>
              </a:rPr>
              <a:t>Join us for tips and techniques in designing and implementing your social media campaign. </a:t>
            </a:r>
            <a:r>
              <a:rPr lang="en-US" sz="1200" b="0" i="1" u="none" strike="noStrike" kern="1200" dirty="0">
                <a:solidFill>
                  <a:schemeClr val="tx1"/>
                </a:solidFill>
                <a:effectLst/>
                <a:latin typeface="+mn-lt"/>
                <a:ea typeface="+mn-ea"/>
                <a:cs typeface="+mn-cs"/>
                <a:hlinkClick r:id="rId6"/>
              </a:rPr>
              <a:t>Register here.</a:t>
            </a:r>
            <a:endParaRPr lang="en-US" sz="1200" b="0" i="0" kern="1200" dirty="0">
              <a:solidFill>
                <a:schemeClr val="tx1"/>
              </a:solidFill>
              <a:effectLst/>
              <a:latin typeface="+mn-lt"/>
              <a:ea typeface="+mn-ea"/>
              <a:cs typeface="+mn-cs"/>
            </a:endParaRPr>
          </a:p>
          <a:p>
            <a:pPr rtl="0" fontAlgn="base"/>
            <a:r>
              <a:rPr lang="en-US" sz="1200" b="1" i="0" kern="1200" dirty="0">
                <a:solidFill>
                  <a:schemeClr val="tx1"/>
                </a:solidFill>
                <a:effectLst/>
                <a:latin typeface="+mn-lt"/>
                <a:ea typeface="+mn-ea"/>
                <a:cs typeface="+mn-cs"/>
              </a:rPr>
              <a:t>Is it All About the Money? Federal Funding of Special Education</a:t>
            </a:r>
            <a:r>
              <a:rPr lang="en-US" sz="1200" b="0" i="0" kern="1200" dirty="0">
                <a:solidFill>
                  <a:schemeClr val="tx1"/>
                </a:solidFill>
                <a:effectLst/>
                <a:latin typeface="+mn-lt"/>
                <a:ea typeface="+mn-ea"/>
                <a:cs typeface="+mn-cs"/>
              </a:rPr>
              <a:t> Tuesday, July 14th, 2020, 3:00 - 4:00 PM EST In this overview of funding, you’ll learn not just how federal funding for special education works but also what are our “asks” in this area and what we may be expecting in this year’s appropriations. </a:t>
            </a:r>
            <a:r>
              <a:rPr lang="en-US" sz="1200" b="0" i="1" kern="1200" dirty="0">
                <a:solidFill>
                  <a:schemeClr val="tx1"/>
                </a:solidFill>
                <a:effectLst/>
                <a:latin typeface="+mn-lt"/>
                <a:ea typeface="+mn-ea"/>
                <a:cs typeface="+mn-cs"/>
              </a:rPr>
              <a:t>This event is included with SELS Registration.</a:t>
            </a:r>
            <a:endParaRPr lang="en-US" sz="1200" b="0" i="0" kern="1200" dirty="0">
              <a:solidFill>
                <a:schemeClr val="tx1"/>
              </a:solidFill>
              <a:effectLst/>
              <a:latin typeface="+mn-lt"/>
              <a:ea typeface="+mn-ea"/>
              <a:cs typeface="+mn-cs"/>
            </a:endParaRPr>
          </a:p>
          <a:p>
            <a:pPr rtl="0" fontAlgn="base"/>
            <a:r>
              <a:rPr lang="en-US" sz="1200" b="1" i="0" kern="1200" dirty="0">
                <a:solidFill>
                  <a:schemeClr val="tx1"/>
                </a:solidFill>
                <a:effectLst/>
                <a:latin typeface="+mn-lt"/>
                <a:ea typeface="+mn-ea"/>
                <a:cs typeface="+mn-cs"/>
              </a:rPr>
              <a:t>DEC Open Mic Discussion on Legislation and Funding</a:t>
            </a:r>
            <a:r>
              <a:rPr lang="en-US" sz="1200" b="0" i="0" kern="1200" dirty="0">
                <a:solidFill>
                  <a:schemeClr val="tx1"/>
                </a:solidFill>
                <a:effectLst/>
                <a:latin typeface="+mn-lt"/>
                <a:ea typeface="+mn-ea"/>
                <a:cs typeface="+mn-cs"/>
              </a:rPr>
              <a:t> Tuesday, July 14th, 2020, 4:15 - 5:00 PM EST </a:t>
            </a:r>
          </a:p>
          <a:p>
            <a:pPr rtl="0" fontAlgn="base"/>
            <a:r>
              <a:rPr lang="en-US" sz="1200" b="0" i="0" kern="1200" dirty="0">
                <a:solidFill>
                  <a:schemeClr val="tx1"/>
                </a:solidFill>
                <a:effectLst/>
                <a:latin typeface="+mn-lt"/>
                <a:ea typeface="+mn-ea"/>
                <a:cs typeface="+mn-cs"/>
              </a:rPr>
              <a:t>Facilitated by DEC Policy and Advocacy Committee Members. </a:t>
            </a:r>
          </a:p>
          <a:p>
            <a:pPr rtl="0" fontAlgn="base"/>
            <a:r>
              <a:rPr lang="en-US" sz="1200" b="0" i="0" kern="1200" dirty="0">
                <a:solidFill>
                  <a:schemeClr val="tx1"/>
                </a:solidFill>
                <a:effectLst/>
                <a:latin typeface="+mn-lt"/>
                <a:ea typeface="+mn-ea"/>
                <a:cs typeface="+mn-cs"/>
              </a:rPr>
              <a:t>This is a time to ask your questions and share your thoughts about legislative and funding issues affecting early childhood. </a:t>
            </a:r>
            <a:r>
              <a:rPr lang="en-US" sz="1200" b="0" i="1" u="none" strike="noStrike" kern="1200" dirty="0">
                <a:solidFill>
                  <a:schemeClr val="tx1"/>
                </a:solidFill>
                <a:effectLst/>
                <a:latin typeface="+mn-lt"/>
                <a:ea typeface="+mn-ea"/>
                <a:cs typeface="+mn-cs"/>
                <a:hlinkClick r:id="rId7"/>
              </a:rPr>
              <a:t>Register here.</a:t>
            </a:r>
            <a:endParaRPr lang="en-US" sz="1200" b="0" i="0" kern="1200" dirty="0">
              <a:solidFill>
                <a:schemeClr val="tx1"/>
              </a:solidFill>
              <a:effectLst/>
              <a:latin typeface="+mn-lt"/>
              <a:ea typeface="+mn-ea"/>
              <a:cs typeface="+mn-cs"/>
            </a:endParaRPr>
          </a:p>
          <a:p>
            <a:pPr rtl="0" fontAlgn="base"/>
            <a:r>
              <a:rPr lang="en-US" sz="1200" b="1" i="0" kern="1200" dirty="0">
                <a:solidFill>
                  <a:schemeClr val="tx1"/>
                </a:solidFill>
                <a:effectLst/>
                <a:latin typeface="+mn-lt"/>
                <a:ea typeface="+mn-ea"/>
                <a:cs typeface="+mn-cs"/>
              </a:rPr>
              <a:t>Stemming the Tide: Addressing the Educator Shortages in Special Education</a:t>
            </a:r>
            <a:r>
              <a:rPr lang="en-US" sz="1200" b="0" i="0" kern="1200" dirty="0">
                <a:solidFill>
                  <a:schemeClr val="tx1"/>
                </a:solidFill>
                <a:effectLst/>
                <a:latin typeface="+mn-lt"/>
                <a:ea typeface="+mn-ea"/>
                <a:cs typeface="+mn-cs"/>
              </a:rPr>
              <a:t> Wednesday, July 15th, 2020, 3:00 - 4:00 PM EST Experts on this topic will share current information about educator shortage and the current status of the Higher Education Act, as well as what we will be asking for in this area during Virtual SELS. </a:t>
            </a:r>
            <a:r>
              <a:rPr lang="en-US" sz="1200" b="0" i="1" kern="1200" dirty="0">
                <a:solidFill>
                  <a:schemeClr val="tx1"/>
                </a:solidFill>
                <a:effectLst/>
                <a:latin typeface="+mn-lt"/>
                <a:ea typeface="+mn-ea"/>
                <a:cs typeface="+mn-cs"/>
              </a:rPr>
              <a:t>This event is included with SELS Registration.</a:t>
            </a:r>
            <a:endParaRPr lang="en-US" sz="1200" b="0" i="0" kern="1200" dirty="0">
              <a:solidFill>
                <a:schemeClr val="tx1"/>
              </a:solidFill>
              <a:effectLst/>
              <a:latin typeface="+mn-lt"/>
              <a:ea typeface="+mn-ea"/>
              <a:cs typeface="+mn-cs"/>
            </a:endParaRPr>
          </a:p>
          <a:p>
            <a:pPr rtl="0" fontAlgn="base"/>
            <a:r>
              <a:rPr lang="en-US" sz="1200" b="1" i="0" kern="1200" dirty="0">
                <a:solidFill>
                  <a:schemeClr val="tx1"/>
                </a:solidFill>
                <a:effectLst/>
                <a:latin typeface="+mn-lt"/>
                <a:ea typeface="+mn-ea"/>
                <a:cs typeface="+mn-cs"/>
              </a:rPr>
              <a:t>DEC’s What’s Happening in Washington- An Early Childhood Update</a:t>
            </a:r>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Wednesday, July 15th, 2020, 4:15 - 5:00 PM EST </a:t>
            </a:r>
          </a:p>
          <a:p>
            <a:pPr rtl="0" fontAlgn="base"/>
            <a:r>
              <a:rPr lang="en-US" sz="1200" b="0" i="0" kern="1200" dirty="0">
                <a:solidFill>
                  <a:schemeClr val="tx1"/>
                </a:solidFill>
                <a:effectLst/>
                <a:latin typeface="+mn-lt"/>
                <a:ea typeface="+mn-ea"/>
                <a:cs typeface="+mn-cs"/>
              </a:rPr>
              <a:t>Presented by DEC’s Governmental Relations Consultant, Sharon Walsh. </a:t>
            </a:r>
            <a:r>
              <a:rPr lang="en-US" sz="1200" b="0" i="1" u="none" strike="noStrike" kern="1200" dirty="0">
                <a:solidFill>
                  <a:schemeClr val="tx1"/>
                </a:solidFill>
                <a:effectLst/>
                <a:latin typeface="+mn-lt"/>
                <a:ea typeface="+mn-ea"/>
                <a:cs typeface="+mn-cs"/>
                <a:hlinkClick r:id="rId8"/>
              </a:rPr>
              <a:t>Register here.</a:t>
            </a:r>
            <a:endParaRPr lang="en-US" sz="1200" b="0" i="0" kern="1200" dirty="0">
              <a:solidFill>
                <a:schemeClr val="tx1"/>
              </a:solidFill>
              <a:effectLst/>
              <a:latin typeface="+mn-lt"/>
              <a:ea typeface="+mn-ea"/>
              <a:cs typeface="+mn-cs"/>
            </a:endParaRPr>
          </a:p>
          <a:p>
            <a:pPr rtl="0" fontAlgn="base"/>
            <a:r>
              <a:rPr lang="en-US" sz="1200" b="1" i="0" kern="1200" dirty="0">
                <a:solidFill>
                  <a:schemeClr val="tx1"/>
                </a:solidFill>
                <a:effectLst/>
                <a:latin typeface="+mn-lt"/>
                <a:ea typeface="+mn-ea"/>
                <a:cs typeface="+mn-cs"/>
              </a:rPr>
              <a:t>Addressing the Mental Health Crisis in Our Schools</a:t>
            </a:r>
            <a:r>
              <a:rPr lang="en-US" sz="1200" b="0" i="0" kern="1200" dirty="0">
                <a:solidFill>
                  <a:schemeClr val="tx1"/>
                </a:solidFill>
                <a:effectLst/>
                <a:latin typeface="+mn-lt"/>
                <a:ea typeface="+mn-ea"/>
                <a:cs typeface="+mn-cs"/>
              </a:rPr>
              <a:t> Thursday, July 16th, 2020, 3:00 - 4:00 PM EST This session will provide an overview of not only the state of the mental health crisis, but also a glimpse into what educators may be facing as programs and schools reopen this fall. We will also cover what to ask for when meeting with your Congressional office. </a:t>
            </a:r>
            <a:r>
              <a:rPr lang="en-US" sz="1200" b="0" i="1" kern="1200" dirty="0">
                <a:solidFill>
                  <a:schemeClr val="tx1"/>
                </a:solidFill>
                <a:effectLst/>
                <a:latin typeface="+mn-lt"/>
                <a:ea typeface="+mn-ea"/>
                <a:cs typeface="+mn-cs"/>
              </a:rPr>
              <a:t>This event is included with SELS Registration.</a:t>
            </a:r>
            <a:endParaRPr lang="en-US" sz="1200" b="0" i="0" kern="1200" dirty="0">
              <a:solidFill>
                <a:schemeClr val="tx1"/>
              </a:solidFill>
              <a:effectLst/>
              <a:latin typeface="+mn-lt"/>
              <a:ea typeface="+mn-ea"/>
              <a:cs typeface="+mn-cs"/>
            </a:endParaRPr>
          </a:p>
          <a:p>
            <a:pPr rtl="0" fontAlgn="base"/>
            <a:r>
              <a:rPr lang="en-US" sz="1200" b="1" i="0" kern="1200" dirty="0">
                <a:solidFill>
                  <a:schemeClr val="tx1"/>
                </a:solidFill>
                <a:effectLst/>
                <a:latin typeface="+mn-lt"/>
                <a:ea typeface="+mn-ea"/>
                <a:cs typeface="+mn-cs"/>
              </a:rPr>
              <a:t>DEC’s Open Mic Discussion on Shortages and Mental Health </a:t>
            </a:r>
            <a:r>
              <a:rPr lang="en-US" sz="1200" b="0" i="0" kern="1200" dirty="0">
                <a:solidFill>
                  <a:schemeClr val="tx1"/>
                </a:solidFill>
                <a:effectLst/>
                <a:latin typeface="+mn-lt"/>
                <a:ea typeface="+mn-ea"/>
                <a:cs typeface="+mn-cs"/>
              </a:rPr>
              <a:t>Thursday, July 16th, 2020, 4:15 - 5:00 PM EST</a:t>
            </a:r>
          </a:p>
          <a:p>
            <a:pPr rtl="0" fontAlgn="base"/>
            <a:r>
              <a:rPr lang="en-US" sz="1200" b="0" i="0" kern="1200" dirty="0">
                <a:solidFill>
                  <a:schemeClr val="tx1"/>
                </a:solidFill>
                <a:effectLst/>
                <a:latin typeface="+mn-lt"/>
                <a:ea typeface="+mn-ea"/>
                <a:cs typeface="+mn-cs"/>
              </a:rPr>
              <a:t>Facilitated by DEC Policy and Advocacy Committee Members. </a:t>
            </a:r>
          </a:p>
          <a:p>
            <a:pPr rtl="0" fontAlgn="base"/>
            <a:r>
              <a:rPr lang="en-US" sz="1200" b="0" i="0" kern="1200" dirty="0">
                <a:solidFill>
                  <a:schemeClr val="tx1"/>
                </a:solidFill>
                <a:effectLst/>
                <a:latin typeface="+mn-lt"/>
                <a:ea typeface="+mn-ea"/>
                <a:cs typeface="+mn-cs"/>
              </a:rPr>
              <a:t>This is a time to ask your questions and share your concerns about professional shortages and mental health issues in early childhood. </a:t>
            </a:r>
            <a:r>
              <a:rPr lang="en-US" sz="1200" b="0" i="1" u="none" strike="noStrike" kern="1200" dirty="0">
                <a:solidFill>
                  <a:schemeClr val="tx1"/>
                </a:solidFill>
                <a:effectLst/>
                <a:latin typeface="+mn-lt"/>
                <a:ea typeface="+mn-ea"/>
                <a:cs typeface="+mn-cs"/>
                <a:hlinkClick r:id="rId9"/>
              </a:rPr>
              <a:t>Register here.</a:t>
            </a:r>
            <a:endParaRPr lang="en-US" sz="1200" b="0" i="0" kern="1200" dirty="0">
              <a:solidFill>
                <a:schemeClr val="tx1"/>
              </a:solidFill>
              <a:effectLst/>
              <a:latin typeface="+mn-lt"/>
              <a:ea typeface="+mn-ea"/>
              <a:cs typeface="+mn-cs"/>
            </a:endParaRPr>
          </a:p>
          <a:p>
            <a:pPr rtl="0" fontAlgn="base"/>
            <a:r>
              <a:rPr lang="en-US" sz="1200" b="1" i="0" kern="1200" dirty="0">
                <a:solidFill>
                  <a:schemeClr val="tx1"/>
                </a:solidFill>
                <a:effectLst/>
                <a:latin typeface="+mn-lt"/>
                <a:ea typeface="+mn-ea"/>
                <a:cs typeface="+mn-cs"/>
              </a:rPr>
              <a:t>Special Education and the Pandemic</a:t>
            </a:r>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Friday, July 17th, 2020, 3:00 - 4:00 PM EST Speakers will address the current status of issues and funding related to COVID-19 and prepare you to address this topic during your virtual office visit. </a:t>
            </a:r>
            <a:r>
              <a:rPr lang="en-US" sz="1200" b="0" i="1" kern="1200" dirty="0">
                <a:solidFill>
                  <a:schemeClr val="tx1"/>
                </a:solidFill>
                <a:effectLst/>
                <a:latin typeface="+mn-lt"/>
                <a:ea typeface="+mn-ea"/>
                <a:cs typeface="+mn-cs"/>
              </a:rPr>
              <a:t>This event is included with SELS Registration.</a:t>
            </a:r>
            <a:endParaRPr lang="en-US" sz="1200" b="0" i="0" kern="1200" dirty="0">
              <a:solidFill>
                <a:schemeClr val="tx1"/>
              </a:solidFill>
              <a:effectLst/>
              <a:latin typeface="+mn-lt"/>
              <a:ea typeface="+mn-ea"/>
              <a:cs typeface="+mn-cs"/>
            </a:endParaRPr>
          </a:p>
          <a:p>
            <a:pPr rtl="0" fontAlgn="base"/>
            <a:r>
              <a:rPr lang="en-US" sz="1200" b="1" i="0" kern="1200" dirty="0">
                <a:solidFill>
                  <a:schemeClr val="tx1"/>
                </a:solidFill>
                <a:effectLst/>
                <a:latin typeface="+mn-lt"/>
                <a:ea typeface="+mn-ea"/>
                <a:cs typeface="+mn-cs"/>
              </a:rPr>
              <a:t>DEC’s Planning for Next Week on the Hill </a:t>
            </a:r>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Friday, July 17th, 2020, 4:15 - 5:00 PM EST </a:t>
            </a:r>
          </a:p>
          <a:p>
            <a:pPr rtl="0" fontAlgn="base"/>
            <a:r>
              <a:rPr lang="en-US" sz="1200" b="0" i="0" kern="1200" dirty="0">
                <a:solidFill>
                  <a:schemeClr val="tx1"/>
                </a:solidFill>
                <a:effectLst/>
                <a:latin typeface="+mn-lt"/>
                <a:ea typeface="+mn-ea"/>
                <a:cs typeface="+mn-cs"/>
              </a:rPr>
              <a:t>Now it’s time to put our work into action and gear up for Week 2! </a:t>
            </a:r>
            <a:r>
              <a:rPr lang="en-US" sz="1200" b="0" i="1" u="none" strike="noStrike" kern="1200" dirty="0">
                <a:solidFill>
                  <a:schemeClr val="tx1"/>
                </a:solidFill>
                <a:effectLst/>
                <a:latin typeface="+mn-lt"/>
                <a:ea typeface="+mn-ea"/>
                <a:cs typeface="+mn-cs"/>
                <a:hlinkClick r:id="rId10"/>
              </a:rPr>
              <a:t>Register here.</a:t>
            </a:r>
            <a:endParaRPr lang="en-US" sz="1200" b="0" i="0" kern="1200" dirty="0">
              <a:solidFill>
                <a:schemeClr val="tx1"/>
              </a:solidFill>
              <a:effectLst/>
              <a:latin typeface="+mn-lt"/>
              <a:ea typeface="+mn-ea"/>
              <a:cs typeface="+mn-cs"/>
            </a:endParaRPr>
          </a:p>
          <a:p>
            <a:pPr rtl="0" fontAlgn="base"/>
            <a:r>
              <a:rPr lang="en-US" sz="1200" b="1" i="0" kern="1200" dirty="0">
                <a:solidFill>
                  <a:schemeClr val="tx1"/>
                </a:solidFill>
                <a:effectLst/>
                <a:latin typeface="+mn-lt"/>
                <a:ea typeface="+mn-ea"/>
                <a:cs typeface="+mn-cs"/>
              </a:rPr>
              <a:t>Week Two Schedule, July 20th - 24th </a:t>
            </a:r>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Week two will be dedicated to participants activating their advocacy skills to communicate with Members of Congress about our key issues through the means that suits each state’s delegation, i.e. through holding meetings with Members of Congress (either virtually, with their team in Washington, DC or by having a team of people visit their offices at home) and more. We will have ample social media cued up and coordinate a hashtag to amplify our message through social media both during the week and on an ongoing basis to carry our message forward. </a:t>
            </a:r>
          </a:p>
          <a:p>
            <a:pPr rtl="0" fontAlgn="base"/>
            <a:r>
              <a:rPr lang="en-US" sz="1200" b="1" i="0" kern="1200" dirty="0">
                <a:solidFill>
                  <a:schemeClr val="tx1"/>
                </a:solidFill>
                <a:effectLst/>
                <a:latin typeface="+mn-lt"/>
                <a:ea typeface="+mn-ea"/>
                <a:cs typeface="+mn-cs"/>
              </a:rPr>
              <a:t>DEC Debrief/Q&amp;A Session </a:t>
            </a:r>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Monday, July 20th, 2020, 4:15 - 5:00 PM EST</a:t>
            </a:r>
          </a:p>
          <a:p>
            <a:pPr rtl="0" fontAlgn="base"/>
            <a:r>
              <a:rPr lang="en-US" sz="1200" b="0" i="0" kern="1200" dirty="0">
                <a:solidFill>
                  <a:schemeClr val="tx1"/>
                </a:solidFill>
                <a:effectLst/>
                <a:latin typeface="+mn-lt"/>
                <a:ea typeface="+mn-ea"/>
                <a:cs typeface="+mn-cs"/>
              </a:rPr>
              <a:t>DEC Policy and Advocacy Committee Members will be available to answer your questions and provide support as you work with in your state team. This will be a time to share what state teams are doing across the nation. </a:t>
            </a:r>
            <a:r>
              <a:rPr lang="en-US" sz="1200" b="0" i="1" u="none" strike="noStrike" kern="1200" dirty="0">
                <a:solidFill>
                  <a:schemeClr val="tx1"/>
                </a:solidFill>
                <a:effectLst/>
                <a:latin typeface="+mn-lt"/>
                <a:ea typeface="+mn-ea"/>
                <a:cs typeface="+mn-cs"/>
                <a:hlinkClick r:id="rId11"/>
              </a:rPr>
              <a:t>Register here.</a:t>
            </a:r>
            <a:endParaRPr lang="en-US" sz="1200" b="0" i="0" kern="1200" dirty="0">
              <a:solidFill>
                <a:schemeClr val="tx1"/>
              </a:solidFill>
              <a:effectLst/>
              <a:latin typeface="+mn-lt"/>
              <a:ea typeface="+mn-ea"/>
              <a:cs typeface="+mn-cs"/>
            </a:endParaRPr>
          </a:p>
          <a:p>
            <a:pPr rtl="0" fontAlgn="base"/>
            <a:r>
              <a:rPr lang="en-US" sz="1200" b="1" i="0" kern="1200" dirty="0">
                <a:solidFill>
                  <a:schemeClr val="tx1"/>
                </a:solidFill>
                <a:effectLst/>
                <a:latin typeface="+mn-lt"/>
                <a:ea typeface="+mn-ea"/>
                <a:cs typeface="+mn-cs"/>
              </a:rPr>
              <a:t>DEC Debrief/Q&amp;A Session</a:t>
            </a:r>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Wednesday, July 22nd, 2020, 4:15 - 5:00 PM EST </a:t>
            </a:r>
          </a:p>
          <a:p>
            <a:pPr rtl="0" fontAlgn="base"/>
            <a:r>
              <a:rPr lang="en-US" sz="1200" b="0" i="0" kern="1200" dirty="0">
                <a:solidFill>
                  <a:schemeClr val="tx1"/>
                </a:solidFill>
                <a:effectLst/>
                <a:latin typeface="+mn-lt"/>
                <a:ea typeface="+mn-ea"/>
                <a:cs typeface="+mn-cs"/>
              </a:rPr>
              <a:t>DEC Policy and Advocacy Committee Members will be available to answer questions and provide support as you work with in your state team. This will be a time to share what state teams are doing across the nation. </a:t>
            </a:r>
            <a:r>
              <a:rPr lang="en-US" sz="1200" b="0" i="1" u="none" strike="noStrike" kern="1200" dirty="0">
                <a:solidFill>
                  <a:schemeClr val="tx1"/>
                </a:solidFill>
                <a:effectLst/>
                <a:latin typeface="+mn-lt"/>
                <a:ea typeface="+mn-ea"/>
                <a:cs typeface="+mn-cs"/>
                <a:hlinkClick r:id="rId12"/>
              </a:rPr>
              <a:t>Register here.</a:t>
            </a:r>
            <a:r>
              <a:rPr lang="en-US" sz="1200" b="0" i="0" kern="1200" dirty="0">
                <a:solidFill>
                  <a:schemeClr val="tx1"/>
                </a:solidFill>
                <a:effectLst/>
                <a:latin typeface="+mn-lt"/>
                <a:ea typeface="+mn-ea"/>
                <a:cs typeface="+mn-cs"/>
              </a:rPr>
              <a:t> </a:t>
            </a:r>
          </a:p>
          <a:p>
            <a:pPr rtl="0" fontAlgn="base"/>
            <a:r>
              <a:rPr lang="en-US" sz="1200" b="1" i="0" kern="1200" dirty="0">
                <a:solidFill>
                  <a:schemeClr val="tx1"/>
                </a:solidFill>
                <a:effectLst/>
                <a:latin typeface="+mn-lt"/>
                <a:ea typeface="+mn-ea"/>
                <a:cs typeface="+mn-cs"/>
              </a:rPr>
              <a:t>DEC Next Steps: An Introduction to the Policy and Advocacy Community of Practice</a:t>
            </a:r>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Friday, July 24th, 2020, 4:15 - 5:00 PM EST </a:t>
            </a:r>
          </a:p>
          <a:p>
            <a:pPr rtl="0" fontAlgn="base"/>
            <a:r>
              <a:rPr lang="en-US" sz="1200" b="0" i="0" kern="1200" dirty="0">
                <a:solidFill>
                  <a:schemeClr val="tx1"/>
                </a:solidFill>
                <a:effectLst/>
                <a:latin typeface="+mn-lt"/>
                <a:ea typeface="+mn-ea"/>
                <a:cs typeface="+mn-cs"/>
              </a:rPr>
              <a:t>Join us as we celebrate our work over the past two weeks and make plans to keep the work going through a Community of Practice. </a:t>
            </a:r>
            <a:r>
              <a:rPr lang="en-US" sz="1200" b="0" i="1" u="none" strike="noStrike" kern="1200" dirty="0">
                <a:solidFill>
                  <a:schemeClr val="tx1"/>
                </a:solidFill>
                <a:effectLst/>
                <a:latin typeface="+mn-lt"/>
                <a:ea typeface="+mn-ea"/>
                <a:cs typeface="+mn-cs"/>
                <a:hlinkClick r:id="rId13"/>
              </a:rPr>
              <a:t>Register here.</a:t>
            </a:r>
            <a:r>
              <a:rPr lang="en-US" sz="1200" b="0" i="0" kern="1200" dirty="0">
                <a:solidFill>
                  <a:schemeClr val="tx1"/>
                </a:solidFill>
                <a:effectLst/>
                <a:latin typeface="+mn-lt"/>
                <a:ea typeface="+mn-ea"/>
                <a:cs typeface="+mn-cs"/>
              </a:rPr>
              <a:t> </a:t>
            </a:r>
          </a:p>
          <a:p>
            <a:endParaRPr lang="en-US" dirty="0"/>
          </a:p>
          <a:p>
            <a:endParaRPr lang="en-US" dirty="0"/>
          </a:p>
        </p:txBody>
      </p:sp>
      <p:sp>
        <p:nvSpPr>
          <p:cNvPr id="4" name="Slide Number Placeholder 3"/>
          <p:cNvSpPr>
            <a:spLocks noGrp="1"/>
          </p:cNvSpPr>
          <p:nvPr>
            <p:ph type="sldNum" sz="quarter" idx="5"/>
          </p:nvPr>
        </p:nvSpPr>
        <p:spPr/>
        <p:txBody>
          <a:bodyPr/>
          <a:lstStyle/>
          <a:p>
            <a:fld id="{7158C932-3347-FF4C-AB64-EEDB00063369}" type="slidenum">
              <a:rPr lang="en-US" smtClean="0"/>
              <a:t>20</a:t>
            </a:fld>
            <a:endParaRPr lang="en-US"/>
          </a:p>
        </p:txBody>
      </p:sp>
    </p:spTree>
    <p:extLst>
      <p:ext uri="{BB962C8B-B14F-4D97-AF65-F5344CB8AC3E}">
        <p14:creationId xmlns:p14="http://schemas.microsoft.com/office/powerpoint/2010/main" val="15349101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50505"/>
                </a:solidFill>
                <a:latin typeface="inherit"/>
              </a:rPr>
              <a:t>New (Free) Resources!! </a:t>
            </a:r>
          </a:p>
          <a:p>
            <a:r>
              <a:rPr lang="en-US" dirty="0">
                <a:solidFill>
                  <a:srgbClr val="050505"/>
                </a:solidFill>
                <a:latin typeface="inherit"/>
              </a:rPr>
              <a:t>PEAT'S SUITE Online: Self-Guided Module</a:t>
            </a:r>
          </a:p>
          <a:p>
            <a:r>
              <a:rPr lang="en-US" dirty="0">
                <a:solidFill>
                  <a:srgbClr val="050505"/>
                </a:solidFill>
                <a:latin typeface="inherit"/>
              </a:rPr>
              <a:t>Access this learning module for PEAT’s Suite to explore and practice using environmental features, as well as universal, modified and specialized assistive tools.</a:t>
            </a:r>
          </a:p>
          <a:p>
            <a:r>
              <a:rPr lang="en-US" dirty="0">
                <a:solidFill>
                  <a:srgbClr val="050505"/>
                </a:solidFill>
                <a:latin typeface="inherit"/>
              </a:rPr>
              <a:t>CARA's Kit Online: Self-Guided Module</a:t>
            </a:r>
          </a:p>
          <a:p>
            <a:r>
              <a:rPr lang="en-US" dirty="0">
                <a:solidFill>
                  <a:srgbClr val="050505"/>
                </a:solidFill>
                <a:latin typeface="inherit"/>
              </a:rPr>
              <a:t>Access this learning module to explore each topic of CARA’s Kit, from the introduction, to the process, to example adaptations.</a:t>
            </a:r>
          </a:p>
          <a:p>
            <a:r>
              <a:rPr lang="en-US" dirty="0">
                <a:solidFill>
                  <a:srgbClr val="050505"/>
                </a:solidFill>
                <a:latin typeface="inherit"/>
              </a:rPr>
              <a:t>We are excited to have these high quality resources find their home at DEC alongside the CONNECT Modules &amp; Courses! </a:t>
            </a:r>
          </a:p>
          <a:p>
            <a:r>
              <a:rPr lang="en-US" dirty="0">
                <a:solidFill>
                  <a:srgbClr val="050505"/>
                </a:solidFill>
                <a:latin typeface="inherit"/>
              </a:rPr>
              <a:t>Each of these resources is designed to support the ECE/EI/ECSE workforce! </a:t>
            </a:r>
          </a:p>
          <a:p>
            <a:r>
              <a:rPr lang="en-US" dirty="0">
                <a:solidFill>
                  <a:srgbClr val="050505"/>
                </a:solidFill>
                <a:latin typeface="inherit"/>
                <a:hlinkClick r:id="rId3"/>
              </a:rPr>
              <a:t>https://connectmodules.dec-sped.org/.../caras-kit-and.../</a:t>
            </a:r>
            <a:endParaRPr lang="en-US" dirty="0">
              <a:solidFill>
                <a:srgbClr val="050505"/>
              </a:solidFill>
              <a:latin typeface="inherit"/>
            </a:endParaRPr>
          </a:p>
          <a:p>
            <a:r>
              <a:rPr lang="en-US" dirty="0">
                <a:solidFill>
                  <a:srgbClr val="050505"/>
                </a:solidFill>
                <a:latin typeface="inherit"/>
              </a:rPr>
              <a:t>Thank you to our partners in this work: CONNECT Modules: ECPC, FPG </a:t>
            </a:r>
          </a:p>
          <a:p>
            <a:r>
              <a:rPr lang="en-US" dirty="0">
                <a:solidFill>
                  <a:srgbClr val="050505"/>
                </a:solidFill>
                <a:latin typeface="inherit"/>
              </a:rPr>
              <a:t>PEAT's Suite/CARA's KIT: Pennsylvania EI Technical Assistance, Pennsylvania Office of Child Development and Early Learning, Dr. Pip Campbell, and Dr. Suzanne </a:t>
            </a:r>
            <a:r>
              <a:rPr lang="en-US" dirty="0" err="1">
                <a:solidFill>
                  <a:srgbClr val="050505"/>
                </a:solidFill>
                <a:latin typeface="inherit"/>
              </a:rPr>
              <a:t>Milbourne</a:t>
            </a:r>
            <a:endParaRPr lang="en-US" b="0" i="0" dirty="0">
              <a:solidFill>
                <a:srgbClr val="050505"/>
              </a:solidFill>
              <a:effectLst/>
              <a:latin typeface="inherit"/>
            </a:endParaRPr>
          </a:p>
          <a:p>
            <a:endParaRPr lang="en-US" dirty="0"/>
          </a:p>
        </p:txBody>
      </p:sp>
      <p:sp>
        <p:nvSpPr>
          <p:cNvPr id="4" name="Slide Number Placeholder 3"/>
          <p:cNvSpPr>
            <a:spLocks noGrp="1"/>
          </p:cNvSpPr>
          <p:nvPr>
            <p:ph type="sldNum" sz="quarter" idx="5"/>
          </p:nvPr>
        </p:nvSpPr>
        <p:spPr/>
        <p:txBody>
          <a:bodyPr/>
          <a:lstStyle/>
          <a:p>
            <a:fld id="{7158C932-3347-FF4C-AB64-EEDB00063369}" type="slidenum">
              <a:rPr lang="en-US" smtClean="0"/>
              <a:t>21</a:t>
            </a:fld>
            <a:endParaRPr lang="en-US"/>
          </a:p>
        </p:txBody>
      </p:sp>
    </p:spTree>
    <p:extLst>
      <p:ext uri="{BB962C8B-B14F-4D97-AF65-F5344CB8AC3E}">
        <p14:creationId xmlns:p14="http://schemas.microsoft.com/office/powerpoint/2010/main" val="6258995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50505"/>
                </a:solidFill>
                <a:latin typeface="inherit"/>
              </a:rPr>
              <a:t>New (Free) Resources!! </a:t>
            </a:r>
          </a:p>
          <a:p>
            <a:r>
              <a:rPr lang="en-US" dirty="0">
                <a:solidFill>
                  <a:srgbClr val="050505"/>
                </a:solidFill>
                <a:latin typeface="inherit"/>
              </a:rPr>
              <a:t>PEAT'S SUITE Online: Self-Guided Module</a:t>
            </a:r>
          </a:p>
          <a:p>
            <a:r>
              <a:rPr lang="en-US" dirty="0">
                <a:solidFill>
                  <a:srgbClr val="050505"/>
                </a:solidFill>
                <a:latin typeface="inherit"/>
              </a:rPr>
              <a:t>Access this learning module for PEAT’s Suite to explore and practice using environmental features, as well as universal, modified and specialized assistive tools.</a:t>
            </a:r>
          </a:p>
          <a:p>
            <a:r>
              <a:rPr lang="en-US" dirty="0">
                <a:solidFill>
                  <a:srgbClr val="050505"/>
                </a:solidFill>
                <a:latin typeface="inherit"/>
              </a:rPr>
              <a:t>CARA's Kit Online: Self-Guided Module</a:t>
            </a:r>
          </a:p>
          <a:p>
            <a:r>
              <a:rPr lang="en-US" dirty="0">
                <a:solidFill>
                  <a:srgbClr val="050505"/>
                </a:solidFill>
                <a:latin typeface="inherit"/>
              </a:rPr>
              <a:t>Access this learning module to explore each topic of CARA’s Kit, from the introduction, to the process, to example adaptations.</a:t>
            </a:r>
          </a:p>
          <a:p>
            <a:r>
              <a:rPr lang="en-US" dirty="0">
                <a:solidFill>
                  <a:srgbClr val="050505"/>
                </a:solidFill>
                <a:latin typeface="inherit"/>
              </a:rPr>
              <a:t>We are excited to have these high quality resources find their home at DEC alongside the CONNECT Modules &amp; Courses! </a:t>
            </a:r>
          </a:p>
          <a:p>
            <a:r>
              <a:rPr lang="en-US" dirty="0">
                <a:solidFill>
                  <a:srgbClr val="050505"/>
                </a:solidFill>
                <a:latin typeface="inherit"/>
              </a:rPr>
              <a:t>Each of these resources is designed to support the ECE/EI/ECSE workforce! </a:t>
            </a:r>
          </a:p>
          <a:p>
            <a:r>
              <a:rPr lang="en-US" dirty="0">
                <a:solidFill>
                  <a:srgbClr val="050505"/>
                </a:solidFill>
                <a:latin typeface="inherit"/>
                <a:hlinkClick r:id="rId3"/>
              </a:rPr>
              <a:t>https://connectmodules.dec-sped.org/.../caras-kit-and.../</a:t>
            </a:r>
            <a:endParaRPr lang="en-US" dirty="0">
              <a:solidFill>
                <a:srgbClr val="050505"/>
              </a:solidFill>
              <a:latin typeface="inherit"/>
            </a:endParaRPr>
          </a:p>
          <a:p>
            <a:r>
              <a:rPr lang="en-US" dirty="0">
                <a:solidFill>
                  <a:srgbClr val="050505"/>
                </a:solidFill>
                <a:latin typeface="inherit"/>
              </a:rPr>
              <a:t>Thank you to our partners in this work: CONNECT Modules: ECPC, FPG </a:t>
            </a:r>
          </a:p>
          <a:p>
            <a:r>
              <a:rPr lang="en-US" dirty="0">
                <a:solidFill>
                  <a:srgbClr val="050505"/>
                </a:solidFill>
                <a:latin typeface="inherit"/>
              </a:rPr>
              <a:t>PEAT's Suite/CARA's KIT: Pennsylvania EI Technical Assistance, Pennsylvania Office of Child Development and Early Learning, Dr. Pip Campbell, and Dr. Suzanne </a:t>
            </a:r>
            <a:r>
              <a:rPr lang="en-US" dirty="0" err="1">
                <a:solidFill>
                  <a:srgbClr val="050505"/>
                </a:solidFill>
                <a:latin typeface="inherit"/>
              </a:rPr>
              <a:t>Milbourne</a:t>
            </a:r>
            <a:endParaRPr lang="en-US" b="0" i="0" dirty="0">
              <a:solidFill>
                <a:srgbClr val="050505"/>
              </a:solidFill>
              <a:effectLst/>
              <a:latin typeface="inherit"/>
            </a:endParaRPr>
          </a:p>
          <a:p>
            <a:endParaRPr lang="en-US" dirty="0"/>
          </a:p>
        </p:txBody>
      </p:sp>
      <p:sp>
        <p:nvSpPr>
          <p:cNvPr id="4" name="Slide Number Placeholder 3"/>
          <p:cNvSpPr>
            <a:spLocks noGrp="1"/>
          </p:cNvSpPr>
          <p:nvPr>
            <p:ph type="sldNum" sz="quarter" idx="5"/>
          </p:nvPr>
        </p:nvSpPr>
        <p:spPr/>
        <p:txBody>
          <a:bodyPr/>
          <a:lstStyle/>
          <a:p>
            <a:fld id="{7158C932-3347-FF4C-AB64-EEDB00063369}" type="slidenum">
              <a:rPr lang="en-US" smtClean="0"/>
              <a:t>22</a:t>
            </a:fld>
            <a:endParaRPr lang="en-US"/>
          </a:p>
        </p:txBody>
      </p:sp>
    </p:spTree>
    <p:extLst>
      <p:ext uri="{BB962C8B-B14F-4D97-AF65-F5344CB8AC3E}">
        <p14:creationId xmlns:p14="http://schemas.microsoft.com/office/powerpoint/2010/main" val="16507881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50505"/>
                </a:solidFill>
                <a:latin typeface="inherit"/>
              </a:rPr>
              <a:t>New (Free) Resources!! </a:t>
            </a:r>
          </a:p>
          <a:p>
            <a:r>
              <a:rPr lang="en-US" dirty="0">
                <a:solidFill>
                  <a:srgbClr val="050505"/>
                </a:solidFill>
                <a:latin typeface="inherit"/>
              </a:rPr>
              <a:t>PEAT'S SUITE Online: Self-Guided Module</a:t>
            </a:r>
          </a:p>
          <a:p>
            <a:r>
              <a:rPr lang="en-US" dirty="0">
                <a:solidFill>
                  <a:srgbClr val="050505"/>
                </a:solidFill>
                <a:latin typeface="inherit"/>
              </a:rPr>
              <a:t>Access this learning module for PEAT’s Suite to explore and practice using environmental features, as well as universal, modified and specialized assistive tools.</a:t>
            </a:r>
          </a:p>
          <a:p>
            <a:r>
              <a:rPr lang="en-US" dirty="0">
                <a:solidFill>
                  <a:srgbClr val="050505"/>
                </a:solidFill>
                <a:latin typeface="inherit"/>
              </a:rPr>
              <a:t>CARA's Kit Online: Self-Guided Module</a:t>
            </a:r>
          </a:p>
          <a:p>
            <a:r>
              <a:rPr lang="en-US" dirty="0">
                <a:solidFill>
                  <a:srgbClr val="050505"/>
                </a:solidFill>
                <a:latin typeface="inherit"/>
              </a:rPr>
              <a:t>Access this learning module to explore each topic of CARA’s Kit, from the introduction, to the process, to example adaptations.</a:t>
            </a:r>
          </a:p>
          <a:p>
            <a:r>
              <a:rPr lang="en-US" dirty="0">
                <a:solidFill>
                  <a:srgbClr val="050505"/>
                </a:solidFill>
                <a:latin typeface="inherit"/>
              </a:rPr>
              <a:t>We are excited to have these high quality resources find their home at DEC alongside the CONNECT Modules &amp; Courses! </a:t>
            </a:r>
          </a:p>
          <a:p>
            <a:r>
              <a:rPr lang="en-US" dirty="0">
                <a:solidFill>
                  <a:srgbClr val="050505"/>
                </a:solidFill>
                <a:latin typeface="inherit"/>
              </a:rPr>
              <a:t>Each of these resources is designed to support the ECE/EI/ECSE workforce! </a:t>
            </a:r>
          </a:p>
          <a:p>
            <a:r>
              <a:rPr lang="en-US" dirty="0">
                <a:solidFill>
                  <a:srgbClr val="050505"/>
                </a:solidFill>
                <a:latin typeface="inherit"/>
                <a:hlinkClick r:id="rId3"/>
              </a:rPr>
              <a:t>https://connectmodules.dec-sped.org/.../caras-kit-and.../</a:t>
            </a:r>
            <a:endParaRPr lang="en-US" dirty="0">
              <a:solidFill>
                <a:srgbClr val="050505"/>
              </a:solidFill>
              <a:latin typeface="inherit"/>
            </a:endParaRPr>
          </a:p>
          <a:p>
            <a:r>
              <a:rPr lang="en-US" dirty="0">
                <a:solidFill>
                  <a:srgbClr val="050505"/>
                </a:solidFill>
                <a:latin typeface="inherit"/>
              </a:rPr>
              <a:t>Thank you to our partners in this work: CONNECT Modules: ECPC, FPG </a:t>
            </a:r>
          </a:p>
          <a:p>
            <a:r>
              <a:rPr lang="en-US" dirty="0">
                <a:solidFill>
                  <a:srgbClr val="050505"/>
                </a:solidFill>
                <a:latin typeface="inherit"/>
              </a:rPr>
              <a:t>PEAT's Suite/CARA's KIT: Pennsylvania EI Technical Assistance, Pennsylvania Office of Child Development and Early Learning, Dr. Pip Campbell, and Dr. Suzanne </a:t>
            </a:r>
            <a:r>
              <a:rPr lang="en-US" dirty="0" err="1">
                <a:solidFill>
                  <a:srgbClr val="050505"/>
                </a:solidFill>
                <a:latin typeface="inherit"/>
              </a:rPr>
              <a:t>Milbourne</a:t>
            </a:r>
            <a:endParaRPr lang="en-US" b="0" i="0" dirty="0">
              <a:solidFill>
                <a:srgbClr val="050505"/>
              </a:solidFill>
              <a:effectLst/>
              <a:latin typeface="inherit"/>
            </a:endParaRPr>
          </a:p>
          <a:p>
            <a:endParaRPr lang="en-US" dirty="0"/>
          </a:p>
        </p:txBody>
      </p:sp>
      <p:sp>
        <p:nvSpPr>
          <p:cNvPr id="4" name="Slide Number Placeholder 3"/>
          <p:cNvSpPr>
            <a:spLocks noGrp="1"/>
          </p:cNvSpPr>
          <p:nvPr>
            <p:ph type="sldNum" sz="quarter" idx="5"/>
          </p:nvPr>
        </p:nvSpPr>
        <p:spPr/>
        <p:txBody>
          <a:bodyPr/>
          <a:lstStyle/>
          <a:p>
            <a:fld id="{7158C932-3347-FF4C-AB64-EEDB00063369}" type="slidenum">
              <a:rPr lang="en-US" smtClean="0"/>
              <a:t>23</a:t>
            </a:fld>
            <a:endParaRPr lang="en-US"/>
          </a:p>
        </p:txBody>
      </p:sp>
    </p:spTree>
    <p:extLst>
      <p:ext uri="{BB962C8B-B14F-4D97-AF65-F5344CB8AC3E}">
        <p14:creationId xmlns:p14="http://schemas.microsoft.com/office/powerpoint/2010/main" val="29087282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8621C-FFD5-4156-8D01-A809B33AC9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593106F-04CF-41FB-B62A-8C099D0984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A4543C9-58A2-49CA-AFDD-B244FE85DA77}"/>
              </a:ext>
            </a:extLst>
          </p:cNvPr>
          <p:cNvSpPr>
            <a:spLocks noGrp="1"/>
          </p:cNvSpPr>
          <p:nvPr>
            <p:ph type="dt" sz="half" idx="10"/>
          </p:nvPr>
        </p:nvSpPr>
        <p:spPr/>
        <p:txBody>
          <a:bodyPr/>
          <a:lstStyle/>
          <a:p>
            <a:fld id="{38BCED9C-AC6B-406E-972D-3C64FB23703A}" type="datetimeFigureOut">
              <a:rPr lang="en-US" smtClean="0"/>
              <a:t>9/19/21</a:t>
            </a:fld>
            <a:endParaRPr lang="en-US"/>
          </a:p>
        </p:txBody>
      </p:sp>
      <p:sp>
        <p:nvSpPr>
          <p:cNvPr id="5" name="Footer Placeholder 4">
            <a:extLst>
              <a:ext uri="{FF2B5EF4-FFF2-40B4-BE49-F238E27FC236}">
                <a16:creationId xmlns:a16="http://schemas.microsoft.com/office/drawing/2014/main" id="{FE5A2C7C-D9D4-450B-BF8C-96711B7DBD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798EDF-B587-4456-8252-BA6DF8E41DFA}"/>
              </a:ext>
            </a:extLst>
          </p:cNvPr>
          <p:cNvSpPr>
            <a:spLocks noGrp="1"/>
          </p:cNvSpPr>
          <p:nvPr>
            <p:ph type="sldNum" sz="quarter" idx="12"/>
          </p:nvPr>
        </p:nvSpPr>
        <p:spPr/>
        <p:txBody>
          <a:bodyPr/>
          <a:lstStyle/>
          <a:p>
            <a:fld id="{701ACD2D-1348-4A93-BE67-D102444DDD39}" type="slidenum">
              <a:rPr lang="en-US" smtClean="0"/>
              <a:t>‹#›</a:t>
            </a:fld>
            <a:endParaRPr lang="en-US"/>
          </a:p>
        </p:txBody>
      </p:sp>
    </p:spTree>
    <p:extLst>
      <p:ext uri="{BB962C8B-B14F-4D97-AF65-F5344CB8AC3E}">
        <p14:creationId xmlns:p14="http://schemas.microsoft.com/office/powerpoint/2010/main" val="22301206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4D758-375D-4F69-9481-0ECB201E474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F17EE06-6237-4BEA-979C-22898BA800B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040715-D57A-44CA-A913-6D2E047DC06E}"/>
              </a:ext>
            </a:extLst>
          </p:cNvPr>
          <p:cNvSpPr>
            <a:spLocks noGrp="1"/>
          </p:cNvSpPr>
          <p:nvPr>
            <p:ph type="dt" sz="half" idx="10"/>
          </p:nvPr>
        </p:nvSpPr>
        <p:spPr/>
        <p:txBody>
          <a:bodyPr/>
          <a:lstStyle/>
          <a:p>
            <a:fld id="{38BCED9C-AC6B-406E-972D-3C64FB23703A}" type="datetimeFigureOut">
              <a:rPr lang="en-US" smtClean="0"/>
              <a:t>9/19/21</a:t>
            </a:fld>
            <a:endParaRPr lang="en-US"/>
          </a:p>
        </p:txBody>
      </p:sp>
      <p:sp>
        <p:nvSpPr>
          <p:cNvPr id="5" name="Footer Placeholder 4">
            <a:extLst>
              <a:ext uri="{FF2B5EF4-FFF2-40B4-BE49-F238E27FC236}">
                <a16:creationId xmlns:a16="http://schemas.microsoft.com/office/drawing/2014/main" id="{40861006-A873-4FBD-B704-FC31D041E0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053160-E9BE-4E0B-B89B-D7F97D397048}"/>
              </a:ext>
            </a:extLst>
          </p:cNvPr>
          <p:cNvSpPr>
            <a:spLocks noGrp="1"/>
          </p:cNvSpPr>
          <p:nvPr>
            <p:ph type="sldNum" sz="quarter" idx="12"/>
          </p:nvPr>
        </p:nvSpPr>
        <p:spPr/>
        <p:txBody>
          <a:bodyPr/>
          <a:lstStyle/>
          <a:p>
            <a:fld id="{701ACD2D-1348-4A93-BE67-D102444DDD39}" type="slidenum">
              <a:rPr lang="en-US" smtClean="0"/>
              <a:t>‹#›</a:t>
            </a:fld>
            <a:endParaRPr lang="en-US"/>
          </a:p>
        </p:txBody>
      </p:sp>
    </p:spTree>
    <p:extLst>
      <p:ext uri="{BB962C8B-B14F-4D97-AF65-F5344CB8AC3E}">
        <p14:creationId xmlns:p14="http://schemas.microsoft.com/office/powerpoint/2010/main" val="34446873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C2383C9-F0D1-4674-9B76-92FA0912AF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6C0BA30-6ACE-467D-9377-8A4C91C6BBA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D30192-E235-41E5-8E43-A4CCEA671918}"/>
              </a:ext>
            </a:extLst>
          </p:cNvPr>
          <p:cNvSpPr>
            <a:spLocks noGrp="1"/>
          </p:cNvSpPr>
          <p:nvPr>
            <p:ph type="dt" sz="half" idx="10"/>
          </p:nvPr>
        </p:nvSpPr>
        <p:spPr/>
        <p:txBody>
          <a:bodyPr/>
          <a:lstStyle/>
          <a:p>
            <a:fld id="{38BCED9C-AC6B-406E-972D-3C64FB23703A}" type="datetimeFigureOut">
              <a:rPr lang="en-US" smtClean="0"/>
              <a:t>9/19/21</a:t>
            </a:fld>
            <a:endParaRPr lang="en-US"/>
          </a:p>
        </p:txBody>
      </p:sp>
      <p:sp>
        <p:nvSpPr>
          <p:cNvPr id="5" name="Footer Placeholder 4">
            <a:extLst>
              <a:ext uri="{FF2B5EF4-FFF2-40B4-BE49-F238E27FC236}">
                <a16:creationId xmlns:a16="http://schemas.microsoft.com/office/drawing/2014/main" id="{4607F5A5-3B5C-4589-A35B-2941BCA1B9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6E59E4-2A0D-46E1-9B3F-00EF6ABBF05D}"/>
              </a:ext>
            </a:extLst>
          </p:cNvPr>
          <p:cNvSpPr>
            <a:spLocks noGrp="1"/>
          </p:cNvSpPr>
          <p:nvPr>
            <p:ph type="sldNum" sz="quarter" idx="12"/>
          </p:nvPr>
        </p:nvSpPr>
        <p:spPr/>
        <p:txBody>
          <a:bodyPr/>
          <a:lstStyle/>
          <a:p>
            <a:fld id="{701ACD2D-1348-4A93-BE67-D102444DDD39}" type="slidenum">
              <a:rPr lang="en-US" smtClean="0"/>
              <a:t>‹#›</a:t>
            </a:fld>
            <a:endParaRPr lang="en-US"/>
          </a:p>
        </p:txBody>
      </p:sp>
    </p:spTree>
    <p:extLst>
      <p:ext uri="{BB962C8B-B14F-4D97-AF65-F5344CB8AC3E}">
        <p14:creationId xmlns:p14="http://schemas.microsoft.com/office/powerpoint/2010/main" val="12304732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58376-973D-428E-82D8-519AF810CC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38B9CA-D6BA-4376-9423-B632CD7AC47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72C900-2BBF-459B-8C0C-154C7F1AC28B}"/>
              </a:ext>
            </a:extLst>
          </p:cNvPr>
          <p:cNvSpPr>
            <a:spLocks noGrp="1"/>
          </p:cNvSpPr>
          <p:nvPr>
            <p:ph type="dt" sz="half" idx="10"/>
          </p:nvPr>
        </p:nvSpPr>
        <p:spPr/>
        <p:txBody>
          <a:bodyPr/>
          <a:lstStyle/>
          <a:p>
            <a:fld id="{38BCED9C-AC6B-406E-972D-3C64FB23703A}" type="datetimeFigureOut">
              <a:rPr lang="en-US" smtClean="0"/>
              <a:t>9/19/21</a:t>
            </a:fld>
            <a:endParaRPr lang="en-US"/>
          </a:p>
        </p:txBody>
      </p:sp>
      <p:sp>
        <p:nvSpPr>
          <p:cNvPr id="5" name="Footer Placeholder 4">
            <a:extLst>
              <a:ext uri="{FF2B5EF4-FFF2-40B4-BE49-F238E27FC236}">
                <a16:creationId xmlns:a16="http://schemas.microsoft.com/office/drawing/2014/main" id="{671E5B24-EC35-4F6B-A156-C5981CA8CF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5C0A0B-2F96-4413-9E1F-B7F473F01425}"/>
              </a:ext>
            </a:extLst>
          </p:cNvPr>
          <p:cNvSpPr>
            <a:spLocks noGrp="1"/>
          </p:cNvSpPr>
          <p:nvPr>
            <p:ph type="sldNum" sz="quarter" idx="12"/>
          </p:nvPr>
        </p:nvSpPr>
        <p:spPr/>
        <p:txBody>
          <a:bodyPr/>
          <a:lstStyle/>
          <a:p>
            <a:fld id="{701ACD2D-1348-4A93-BE67-D102444DDD39}" type="slidenum">
              <a:rPr lang="en-US" smtClean="0"/>
              <a:t>‹#›</a:t>
            </a:fld>
            <a:endParaRPr lang="en-US"/>
          </a:p>
        </p:txBody>
      </p:sp>
    </p:spTree>
    <p:extLst>
      <p:ext uri="{BB962C8B-B14F-4D97-AF65-F5344CB8AC3E}">
        <p14:creationId xmlns:p14="http://schemas.microsoft.com/office/powerpoint/2010/main" val="3529008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5EF8B-1EEB-4A5A-875F-13BCC565C4B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46B8226-5C7B-4359-BB75-F24839D8B8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801E0DA-836F-4C3C-BAF9-1578092DEDD3}"/>
              </a:ext>
            </a:extLst>
          </p:cNvPr>
          <p:cNvSpPr>
            <a:spLocks noGrp="1"/>
          </p:cNvSpPr>
          <p:nvPr>
            <p:ph type="dt" sz="half" idx="10"/>
          </p:nvPr>
        </p:nvSpPr>
        <p:spPr/>
        <p:txBody>
          <a:bodyPr/>
          <a:lstStyle/>
          <a:p>
            <a:fld id="{38BCED9C-AC6B-406E-972D-3C64FB23703A}" type="datetimeFigureOut">
              <a:rPr lang="en-US" smtClean="0"/>
              <a:t>9/19/21</a:t>
            </a:fld>
            <a:endParaRPr lang="en-US"/>
          </a:p>
        </p:txBody>
      </p:sp>
      <p:sp>
        <p:nvSpPr>
          <p:cNvPr id="5" name="Footer Placeholder 4">
            <a:extLst>
              <a:ext uri="{FF2B5EF4-FFF2-40B4-BE49-F238E27FC236}">
                <a16:creationId xmlns:a16="http://schemas.microsoft.com/office/drawing/2014/main" id="{6DFDF3D5-115D-49CD-A3F3-508D077D4D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A5FDA0-25A0-4AD8-9CA5-F04211E3D784}"/>
              </a:ext>
            </a:extLst>
          </p:cNvPr>
          <p:cNvSpPr>
            <a:spLocks noGrp="1"/>
          </p:cNvSpPr>
          <p:nvPr>
            <p:ph type="sldNum" sz="quarter" idx="12"/>
          </p:nvPr>
        </p:nvSpPr>
        <p:spPr/>
        <p:txBody>
          <a:bodyPr/>
          <a:lstStyle/>
          <a:p>
            <a:fld id="{701ACD2D-1348-4A93-BE67-D102444DDD39}" type="slidenum">
              <a:rPr lang="en-US" smtClean="0"/>
              <a:t>‹#›</a:t>
            </a:fld>
            <a:endParaRPr lang="en-US"/>
          </a:p>
        </p:txBody>
      </p:sp>
    </p:spTree>
    <p:extLst>
      <p:ext uri="{BB962C8B-B14F-4D97-AF65-F5344CB8AC3E}">
        <p14:creationId xmlns:p14="http://schemas.microsoft.com/office/powerpoint/2010/main" val="40156132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6A939-C3FA-4835-ADB7-00DCFDD17B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8D7361-D45E-4D74-9567-E577679D1C5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56E24A-83D6-46B9-9F25-9EDF861D48F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4BA7DC-1D66-44D5-958B-A0BE782DDFFC}"/>
              </a:ext>
            </a:extLst>
          </p:cNvPr>
          <p:cNvSpPr>
            <a:spLocks noGrp="1"/>
          </p:cNvSpPr>
          <p:nvPr>
            <p:ph type="dt" sz="half" idx="10"/>
          </p:nvPr>
        </p:nvSpPr>
        <p:spPr/>
        <p:txBody>
          <a:bodyPr/>
          <a:lstStyle/>
          <a:p>
            <a:fld id="{38BCED9C-AC6B-406E-972D-3C64FB23703A}" type="datetimeFigureOut">
              <a:rPr lang="en-US" smtClean="0"/>
              <a:t>9/19/21</a:t>
            </a:fld>
            <a:endParaRPr lang="en-US"/>
          </a:p>
        </p:txBody>
      </p:sp>
      <p:sp>
        <p:nvSpPr>
          <p:cNvPr id="6" name="Footer Placeholder 5">
            <a:extLst>
              <a:ext uri="{FF2B5EF4-FFF2-40B4-BE49-F238E27FC236}">
                <a16:creationId xmlns:a16="http://schemas.microsoft.com/office/drawing/2014/main" id="{E133496B-D95F-47A2-B592-54D1B0F672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048B40-1DB8-481C-B3A8-0F63E0C92EA5}"/>
              </a:ext>
            </a:extLst>
          </p:cNvPr>
          <p:cNvSpPr>
            <a:spLocks noGrp="1"/>
          </p:cNvSpPr>
          <p:nvPr>
            <p:ph type="sldNum" sz="quarter" idx="12"/>
          </p:nvPr>
        </p:nvSpPr>
        <p:spPr/>
        <p:txBody>
          <a:bodyPr/>
          <a:lstStyle/>
          <a:p>
            <a:fld id="{701ACD2D-1348-4A93-BE67-D102444DDD39}" type="slidenum">
              <a:rPr lang="en-US" smtClean="0"/>
              <a:t>‹#›</a:t>
            </a:fld>
            <a:endParaRPr lang="en-US"/>
          </a:p>
        </p:txBody>
      </p:sp>
    </p:spTree>
    <p:extLst>
      <p:ext uri="{BB962C8B-B14F-4D97-AF65-F5344CB8AC3E}">
        <p14:creationId xmlns:p14="http://schemas.microsoft.com/office/powerpoint/2010/main" val="1359172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1141D-7492-480F-BDC4-3E2D83AC973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6C693D-1FD8-4ED4-8BC0-BB1DC46B18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32BBCAE-D7AB-4B78-8879-C9C0E185944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5CD979A-6E56-4CED-B92F-F2ACAFE4F1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147DB69-FAC6-48AF-B5B3-6FB3109EACA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993F4A-E9E4-41CB-B2CE-829DF6BF3C2F}"/>
              </a:ext>
            </a:extLst>
          </p:cNvPr>
          <p:cNvSpPr>
            <a:spLocks noGrp="1"/>
          </p:cNvSpPr>
          <p:nvPr>
            <p:ph type="dt" sz="half" idx="10"/>
          </p:nvPr>
        </p:nvSpPr>
        <p:spPr/>
        <p:txBody>
          <a:bodyPr/>
          <a:lstStyle/>
          <a:p>
            <a:fld id="{38BCED9C-AC6B-406E-972D-3C64FB23703A}" type="datetimeFigureOut">
              <a:rPr lang="en-US" smtClean="0"/>
              <a:t>9/19/21</a:t>
            </a:fld>
            <a:endParaRPr lang="en-US"/>
          </a:p>
        </p:txBody>
      </p:sp>
      <p:sp>
        <p:nvSpPr>
          <p:cNvPr id="8" name="Footer Placeholder 7">
            <a:extLst>
              <a:ext uri="{FF2B5EF4-FFF2-40B4-BE49-F238E27FC236}">
                <a16:creationId xmlns:a16="http://schemas.microsoft.com/office/drawing/2014/main" id="{24262871-95E7-41ED-A219-7C9E0937A71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E8186D-416B-4D59-84DA-9FA6CA3636D1}"/>
              </a:ext>
            </a:extLst>
          </p:cNvPr>
          <p:cNvSpPr>
            <a:spLocks noGrp="1"/>
          </p:cNvSpPr>
          <p:nvPr>
            <p:ph type="sldNum" sz="quarter" idx="12"/>
          </p:nvPr>
        </p:nvSpPr>
        <p:spPr/>
        <p:txBody>
          <a:bodyPr/>
          <a:lstStyle/>
          <a:p>
            <a:fld id="{701ACD2D-1348-4A93-BE67-D102444DDD39}" type="slidenum">
              <a:rPr lang="en-US" smtClean="0"/>
              <a:t>‹#›</a:t>
            </a:fld>
            <a:endParaRPr lang="en-US"/>
          </a:p>
        </p:txBody>
      </p:sp>
    </p:spTree>
    <p:extLst>
      <p:ext uri="{BB962C8B-B14F-4D97-AF65-F5344CB8AC3E}">
        <p14:creationId xmlns:p14="http://schemas.microsoft.com/office/powerpoint/2010/main" val="1039623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3A3CF-9B4A-4859-9B82-8A0E8A3FAA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CCD21CE-9175-4F0F-B700-4291C2E0E8D8}"/>
              </a:ext>
            </a:extLst>
          </p:cNvPr>
          <p:cNvSpPr>
            <a:spLocks noGrp="1"/>
          </p:cNvSpPr>
          <p:nvPr>
            <p:ph type="dt" sz="half" idx="10"/>
          </p:nvPr>
        </p:nvSpPr>
        <p:spPr/>
        <p:txBody>
          <a:bodyPr/>
          <a:lstStyle/>
          <a:p>
            <a:fld id="{38BCED9C-AC6B-406E-972D-3C64FB23703A}" type="datetimeFigureOut">
              <a:rPr lang="en-US" smtClean="0"/>
              <a:t>9/19/21</a:t>
            </a:fld>
            <a:endParaRPr lang="en-US"/>
          </a:p>
        </p:txBody>
      </p:sp>
      <p:sp>
        <p:nvSpPr>
          <p:cNvPr id="4" name="Footer Placeholder 3">
            <a:extLst>
              <a:ext uri="{FF2B5EF4-FFF2-40B4-BE49-F238E27FC236}">
                <a16:creationId xmlns:a16="http://schemas.microsoft.com/office/drawing/2014/main" id="{F7404312-1903-467C-8254-A29CAD178C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EDA1B5-2847-4C92-972C-515BEFA1BD1D}"/>
              </a:ext>
            </a:extLst>
          </p:cNvPr>
          <p:cNvSpPr>
            <a:spLocks noGrp="1"/>
          </p:cNvSpPr>
          <p:nvPr>
            <p:ph type="sldNum" sz="quarter" idx="12"/>
          </p:nvPr>
        </p:nvSpPr>
        <p:spPr/>
        <p:txBody>
          <a:bodyPr/>
          <a:lstStyle/>
          <a:p>
            <a:fld id="{701ACD2D-1348-4A93-BE67-D102444DDD39}" type="slidenum">
              <a:rPr lang="en-US" smtClean="0"/>
              <a:t>‹#›</a:t>
            </a:fld>
            <a:endParaRPr lang="en-US"/>
          </a:p>
        </p:txBody>
      </p:sp>
    </p:spTree>
    <p:extLst>
      <p:ext uri="{BB962C8B-B14F-4D97-AF65-F5344CB8AC3E}">
        <p14:creationId xmlns:p14="http://schemas.microsoft.com/office/powerpoint/2010/main" val="21575341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350C46-F828-4F3D-9C04-A56CD43D7C53}"/>
              </a:ext>
            </a:extLst>
          </p:cNvPr>
          <p:cNvSpPr>
            <a:spLocks noGrp="1"/>
          </p:cNvSpPr>
          <p:nvPr>
            <p:ph type="dt" sz="half" idx="10"/>
          </p:nvPr>
        </p:nvSpPr>
        <p:spPr/>
        <p:txBody>
          <a:bodyPr/>
          <a:lstStyle/>
          <a:p>
            <a:fld id="{38BCED9C-AC6B-406E-972D-3C64FB23703A}" type="datetimeFigureOut">
              <a:rPr lang="en-US" smtClean="0"/>
              <a:t>9/19/21</a:t>
            </a:fld>
            <a:endParaRPr lang="en-US"/>
          </a:p>
        </p:txBody>
      </p:sp>
      <p:sp>
        <p:nvSpPr>
          <p:cNvPr id="3" name="Footer Placeholder 2">
            <a:extLst>
              <a:ext uri="{FF2B5EF4-FFF2-40B4-BE49-F238E27FC236}">
                <a16:creationId xmlns:a16="http://schemas.microsoft.com/office/drawing/2014/main" id="{838CDB6A-1AE1-4793-A765-A7879EC3CA2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22B07C0-B761-4D8C-BB83-E21042F7F159}"/>
              </a:ext>
            </a:extLst>
          </p:cNvPr>
          <p:cNvSpPr>
            <a:spLocks noGrp="1"/>
          </p:cNvSpPr>
          <p:nvPr>
            <p:ph type="sldNum" sz="quarter" idx="12"/>
          </p:nvPr>
        </p:nvSpPr>
        <p:spPr/>
        <p:txBody>
          <a:bodyPr/>
          <a:lstStyle/>
          <a:p>
            <a:fld id="{701ACD2D-1348-4A93-BE67-D102444DDD39}" type="slidenum">
              <a:rPr lang="en-US" smtClean="0"/>
              <a:t>‹#›</a:t>
            </a:fld>
            <a:endParaRPr lang="en-US"/>
          </a:p>
        </p:txBody>
      </p:sp>
    </p:spTree>
    <p:extLst>
      <p:ext uri="{BB962C8B-B14F-4D97-AF65-F5344CB8AC3E}">
        <p14:creationId xmlns:p14="http://schemas.microsoft.com/office/powerpoint/2010/main" val="1470890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69A3E-6AB5-4A2E-8FD2-5880106DC2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C9C36E-69FD-466A-B158-262A6AEDB3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63C7725-7A43-4ABA-964F-46582EE475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CD2DB16-C14A-4F8C-9A12-5B3A35A31B06}"/>
              </a:ext>
            </a:extLst>
          </p:cNvPr>
          <p:cNvSpPr>
            <a:spLocks noGrp="1"/>
          </p:cNvSpPr>
          <p:nvPr>
            <p:ph type="dt" sz="half" idx="10"/>
          </p:nvPr>
        </p:nvSpPr>
        <p:spPr/>
        <p:txBody>
          <a:bodyPr/>
          <a:lstStyle/>
          <a:p>
            <a:fld id="{38BCED9C-AC6B-406E-972D-3C64FB23703A}" type="datetimeFigureOut">
              <a:rPr lang="en-US" smtClean="0"/>
              <a:t>9/19/21</a:t>
            </a:fld>
            <a:endParaRPr lang="en-US"/>
          </a:p>
        </p:txBody>
      </p:sp>
      <p:sp>
        <p:nvSpPr>
          <p:cNvPr id="6" name="Footer Placeholder 5">
            <a:extLst>
              <a:ext uri="{FF2B5EF4-FFF2-40B4-BE49-F238E27FC236}">
                <a16:creationId xmlns:a16="http://schemas.microsoft.com/office/drawing/2014/main" id="{B88CE651-5CF5-4D49-9EE7-C75A0793DA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6BAAD9-3DE8-435C-904B-B2830CE6DEF6}"/>
              </a:ext>
            </a:extLst>
          </p:cNvPr>
          <p:cNvSpPr>
            <a:spLocks noGrp="1"/>
          </p:cNvSpPr>
          <p:nvPr>
            <p:ph type="sldNum" sz="quarter" idx="12"/>
          </p:nvPr>
        </p:nvSpPr>
        <p:spPr/>
        <p:txBody>
          <a:bodyPr/>
          <a:lstStyle/>
          <a:p>
            <a:fld id="{701ACD2D-1348-4A93-BE67-D102444DDD39}" type="slidenum">
              <a:rPr lang="en-US" smtClean="0"/>
              <a:t>‹#›</a:t>
            </a:fld>
            <a:endParaRPr lang="en-US"/>
          </a:p>
        </p:txBody>
      </p:sp>
    </p:spTree>
    <p:extLst>
      <p:ext uri="{BB962C8B-B14F-4D97-AF65-F5344CB8AC3E}">
        <p14:creationId xmlns:p14="http://schemas.microsoft.com/office/powerpoint/2010/main" val="41478080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F29B5-8284-4379-A199-F58D7336F4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B6E792-B3C3-42D6-A507-18F44D1B54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E5997E2-D9D5-4F88-88B2-47F751D005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CA4E67D-87C9-490C-AD8A-9105703C2BF6}"/>
              </a:ext>
            </a:extLst>
          </p:cNvPr>
          <p:cNvSpPr>
            <a:spLocks noGrp="1"/>
          </p:cNvSpPr>
          <p:nvPr>
            <p:ph type="dt" sz="half" idx="10"/>
          </p:nvPr>
        </p:nvSpPr>
        <p:spPr/>
        <p:txBody>
          <a:bodyPr/>
          <a:lstStyle/>
          <a:p>
            <a:fld id="{38BCED9C-AC6B-406E-972D-3C64FB23703A}" type="datetimeFigureOut">
              <a:rPr lang="en-US" smtClean="0"/>
              <a:t>9/19/21</a:t>
            </a:fld>
            <a:endParaRPr lang="en-US"/>
          </a:p>
        </p:txBody>
      </p:sp>
      <p:sp>
        <p:nvSpPr>
          <p:cNvPr id="6" name="Footer Placeholder 5">
            <a:extLst>
              <a:ext uri="{FF2B5EF4-FFF2-40B4-BE49-F238E27FC236}">
                <a16:creationId xmlns:a16="http://schemas.microsoft.com/office/drawing/2014/main" id="{65ABE201-A7E9-491F-B797-59AA765D42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A5CAD0-8E73-4F12-9B19-22B41CBFDDFA}"/>
              </a:ext>
            </a:extLst>
          </p:cNvPr>
          <p:cNvSpPr>
            <a:spLocks noGrp="1"/>
          </p:cNvSpPr>
          <p:nvPr>
            <p:ph type="sldNum" sz="quarter" idx="12"/>
          </p:nvPr>
        </p:nvSpPr>
        <p:spPr/>
        <p:txBody>
          <a:bodyPr/>
          <a:lstStyle/>
          <a:p>
            <a:fld id="{701ACD2D-1348-4A93-BE67-D102444DDD39}" type="slidenum">
              <a:rPr lang="en-US" smtClean="0"/>
              <a:t>‹#›</a:t>
            </a:fld>
            <a:endParaRPr lang="en-US"/>
          </a:p>
        </p:txBody>
      </p:sp>
    </p:spTree>
    <p:extLst>
      <p:ext uri="{BB962C8B-B14F-4D97-AF65-F5344CB8AC3E}">
        <p14:creationId xmlns:p14="http://schemas.microsoft.com/office/powerpoint/2010/main" val="2228853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B30243-D951-4B26-BDD6-846FD1DDC2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9C9469-EB9E-47FE-8EA7-F92C8E7EBF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5B8A9D-7FFA-4824-81BA-37F9006AFF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BCED9C-AC6B-406E-972D-3C64FB23703A}" type="datetimeFigureOut">
              <a:rPr lang="en-US" smtClean="0"/>
              <a:t>9/19/21</a:t>
            </a:fld>
            <a:endParaRPr lang="en-US"/>
          </a:p>
        </p:txBody>
      </p:sp>
      <p:sp>
        <p:nvSpPr>
          <p:cNvPr id="5" name="Footer Placeholder 4">
            <a:extLst>
              <a:ext uri="{FF2B5EF4-FFF2-40B4-BE49-F238E27FC236}">
                <a16:creationId xmlns:a16="http://schemas.microsoft.com/office/drawing/2014/main" id="{32FCF628-3FC8-4491-9534-DA3FD8AC15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285CE51-35A9-4D5A-956C-FC71C9E1FE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1ACD2D-1348-4A93-BE67-D102444DDD39}" type="slidenum">
              <a:rPr lang="en-US" smtClean="0"/>
              <a:t>‹#›</a:t>
            </a:fld>
            <a:endParaRPr lang="en-US"/>
          </a:p>
        </p:txBody>
      </p:sp>
    </p:spTree>
    <p:extLst>
      <p:ext uri="{BB962C8B-B14F-4D97-AF65-F5344CB8AC3E}">
        <p14:creationId xmlns:p14="http://schemas.microsoft.com/office/powerpoint/2010/main" val="11965723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scholarcc.com/annual-reports" TargetMode="External"/><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hyperlink" Target="https://www.dec-sped.org/ei-ecse-standards" TargetMode="Externa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gif"/></Relationships>
</file>

<file path=ppt/slides/_rels/slide19.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congress.gov/116/bills/hr4107/BILLS-116hr4107ih.xml"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hyperlink" Target="http://finfit.com.au/tips-on-how-to-get-great-financial-advice/"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24.tiff"/><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3.tiff"/><Relationship Id="rId5" Type="http://schemas.openxmlformats.org/officeDocument/2006/relationships/image" Target="../media/image22.png"/><Relationship Id="rId4" Type="http://schemas.openxmlformats.org/officeDocument/2006/relationships/hyperlink" Target="http://finfit.com.au/tips-on-how-to-get-great-financial-advice/"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hyperlink" Target="http://finfit.com.au/tips-on-how-to-get-great-financial-advice/"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hyperlink" Target="http://getwrapped.ca/qa/" TargetMode="External"/><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alongtheblossomtrail.blogspot.com/2012/09/uscis-approval_16.html" TargetMode="External"/><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hyperlink" Target="http://www.mycutegraphics.com/graphics/movie/stage-lights.html" TargetMode="External"/><Relationship Id="rId7" Type="http://schemas.openxmlformats.org/officeDocument/2006/relationships/diagramColors" Target="../diagrams/colors1.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comments" Target="../comments/comment1.xml"/><Relationship Id="rId5" Type="http://schemas.openxmlformats.org/officeDocument/2006/relationships/diagramLayout" Target="../diagrams/layout1.xml"/><Relationship Id="rId10" Type="http://schemas.openxmlformats.org/officeDocument/2006/relationships/image" Target="../media/image8.jfif"/><Relationship Id="rId4" Type="http://schemas.openxmlformats.org/officeDocument/2006/relationships/diagramData" Target="../diagrams/data1.xml"/><Relationship Id="rId9" Type="http://schemas.openxmlformats.org/officeDocument/2006/relationships/image" Target="../media/image7.jfif"/></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hyperlink" Target="http://www.mycutegraphics.com/graphics/movie/stage-lights.html" TargetMode="External"/><Relationship Id="rId7" Type="http://schemas.openxmlformats.org/officeDocument/2006/relationships/diagramColors" Target="../diagrams/colors2.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openxmlformats.org/officeDocument/2006/relationships/image" Target="../media/image10.png"/><Relationship Id="rId4" Type="http://schemas.openxmlformats.org/officeDocument/2006/relationships/diagramData" Target="../diagrams/data2.xml"/><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32">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34">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Freeform: Shape 40">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2B29634F-2666-402F-9890-91B941C8E986}"/>
              </a:ext>
            </a:extLst>
          </p:cNvPr>
          <p:cNvSpPr>
            <a:spLocks noGrp="1"/>
          </p:cNvSpPr>
          <p:nvPr>
            <p:ph type="ctrTitle"/>
          </p:nvPr>
        </p:nvSpPr>
        <p:spPr>
          <a:xfrm>
            <a:off x="660041" y="2767106"/>
            <a:ext cx="2880828" cy="3071906"/>
          </a:xfrm>
        </p:spPr>
        <p:txBody>
          <a:bodyPr anchor="t">
            <a:normAutofit/>
          </a:bodyPr>
          <a:lstStyle/>
          <a:p>
            <a:pPr algn="l"/>
            <a:r>
              <a:rPr lang="en-US" sz="4000" dirty="0">
                <a:solidFill>
                  <a:srgbClr val="FFFFFF"/>
                </a:solidFill>
              </a:rPr>
              <a:t>Annual Business Meeting/</a:t>
            </a:r>
            <a:br>
              <a:rPr lang="en-US" sz="4000" dirty="0">
                <a:solidFill>
                  <a:srgbClr val="FFFFFF"/>
                </a:solidFill>
              </a:rPr>
            </a:br>
            <a:r>
              <a:rPr lang="en-US" sz="4000" dirty="0">
                <a:solidFill>
                  <a:srgbClr val="FFFFFF"/>
                </a:solidFill>
              </a:rPr>
              <a:t>Annual </a:t>
            </a:r>
            <a:br>
              <a:rPr lang="en-US" sz="4000" dirty="0">
                <a:solidFill>
                  <a:srgbClr val="FFFFFF"/>
                </a:solidFill>
              </a:rPr>
            </a:br>
            <a:r>
              <a:rPr lang="en-US" sz="4000" dirty="0">
                <a:solidFill>
                  <a:srgbClr val="FFFFFF"/>
                </a:solidFill>
              </a:rPr>
              <a:t>Report</a:t>
            </a:r>
          </a:p>
        </p:txBody>
      </p:sp>
      <p:sp>
        <p:nvSpPr>
          <p:cNvPr id="3" name="Subtitle 2">
            <a:extLst>
              <a:ext uri="{FF2B5EF4-FFF2-40B4-BE49-F238E27FC236}">
                <a16:creationId xmlns:a16="http://schemas.microsoft.com/office/drawing/2014/main" id="{6ACEFB03-7976-481D-AB17-B3970DEB93D4}"/>
              </a:ext>
            </a:extLst>
          </p:cNvPr>
          <p:cNvSpPr>
            <a:spLocks noGrp="1"/>
          </p:cNvSpPr>
          <p:nvPr>
            <p:ph type="subTitle" idx="1"/>
          </p:nvPr>
        </p:nvSpPr>
        <p:spPr>
          <a:xfrm>
            <a:off x="621131" y="834294"/>
            <a:ext cx="2919738" cy="1494117"/>
          </a:xfrm>
        </p:spPr>
        <p:txBody>
          <a:bodyPr anchor="b">
            <a:normAutofit/>
          </a:bodyPr>
          <a:lstStyle/>
          <a:p>
            <a:pPr algn="l"/>
            <a:endParaRPr lang="en-US" sz="3200" b="1" dirty="0">
              <a:solidFill>
                <a:srgbClr val="FFFFFF"/>
              </a:solidFill>
            </a:endParaRPr>
          </a:p>
        </p:txBody>
      </p:sp>
      <p:pic>
        <p:nvPicPr>
          <p:cNvPr id="4" name="Picture 3" descr="Macintosh HD:Users:diana:Desktop:DEC Logo Final.png">
            <a:extLst>
              <a:ext uri="{FF2B5EF4-FFF2-40B4-BE49-F238E27FC236}">
                <a16:creationId xmlns:a16="http://schemas.microsoft.com/office/drawing/2014/main" id="{5894ACE4-6827-45F8-8C94-4F5C22E0A6FB}"/>
              </a:ext>
            </a:extLst>
          </p:cNvPr>
          <p:cNvPicPr/>
          <p:nvPr/>
        </p:nvPicPr>
        <p:blipFill>
          <a:blip r:embed="rId2" cstate="hqprint">
            <a:extLst>
              <a:ext uri="{28A0092B-C50C-407E-A947-70E740481C1C}">
                <a14:useLocalDpi xmlns:a14="http://schemas.microsoft.com/office/drawing/2010/main" val="0"/>
              </a:ext>
            </a:extLst>
          </a:blip>
          <a:stretch>
            <a:fillRect/>
          </a:stretch>
        </p:blipFill>
        <p:spPr bwMode="auto">
          <a:xfrm>
            <a:off x="4502428" y="1785142"/>
            <a:ext cx="7225748" cy="3287715"/>
          </a:xfrm>
          <a:prstGeom prst="rect">
            <a:avLst/>
          </a:prstGeom>
          <a:noFill/>
        </p:spPr>
      </p:pic>
    </p:spTree>
    <p:extLst>
      <p:ext uri="{BB962C8B-B14F-4D97-AF65-F5344CB8AC3E}">
        <p14:creationId xmlns:p14="http://schemas.microsoft.com/office/powerpoint/2010/main" val="39676572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34348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6D1E0DB-7858-4979-A54D-9A221EBBC2FD}"/>
              </a:ext>
            </a:extLst>
          </p:cNvPr>
          <p:cNvSpPr>
            <a:spLocks noGrp="1"/>
          </p:cNvSpPr>
          <p:nvPr>
            <p:ph type="title"/>
          </p:nvPr>
        </p:nvSpPr>
        <p:spPr>
          <a:xfrm>
            <a:off x="526073" y="466578"/>
            <a:ext cx="11139854" cy="930447"/>
          </a:xfrm>
        </p:spPr>
        <p:txBody>
          <a:bodyPr vert="horz" lIns="91440" tIns="45720" rIns="91440" bIns="45720" rtlCol="0" anchor="b">
            <a:normAutofit/>
          </a:bodyPr>
          <a:lstStyle/>
          <a:p>
            <a:pPr algn="ctr"/>
            <a:r>
              <a:rPr lang="en-US" sz="3000" kern="1200" dirty="0">
                <a:solidFill>
                  <a:srgbClr val="FFFFFF"/>
                </a:solidFill>
                <a:latin typeface="+mj-lt"/>
                <a:ea typeface="+mj-ea"/>
                <a:cs typeface="+mj-cs"/>
              </a:rPr>
              <a:t>Highlights from the Annual Report from the Executive Board and Executive Office for 2019-2020</a:t>
            </a:r>
          </a:p>
        </p:txBody>
      </p:sp>
      <p:cxnSp>
        <p:nvCxnSpPr>
          <p:cNvPr id="15" name="Straight Connector 14">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144863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8" name="Content Placeholder 7" descr="A close up of a logo&#10;&#10;Description generated with high confidence">
            <a:extLst>
              <a:ext uri="{FF2B5EF4-FFF2-40B4-BE49-F238E27FC236}">
                <a16:creationId xmlns:a16="http://schemas.microsoft.com/office/drawing/2014/main" id="{DF4D5DD3-F27F-4DD9-90B6-B611E8AA28E1}"/>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576724" y="2509911"/>
            <a:ext cx="8983453" cy="3997637"/>
          </a:xfrm>
          <a:prstGeom prst="rect">
            <a:avLst/>
          </a:prstGeom>
        </p:spPr>
      </p:pic>
    </p:spTree>
    <p:extLst>
      <p:ext uri="{BB962C8B-B14F-4D97-AF65-F5344CB8AC3E}">
        <p14:creationId xmlns:p14="http://schemas.microsoft.com/office/powerpoint/2010/main" val="42020747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A4CEF08-110E-499B-B092-904BE3B7D8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175" y="330200"/>
            <a:ext cx="11169651" cy="58991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40B4CD-1EB5-9143-8F13-B21D49C18000}"/>
              </a:ext>
            </a:extLst>
          </p:cNvPr>
          <p:cNvSpPr>
            <a:spLocks noGrp="1"/>
          </p:cNvSpPr>
          <p:nvPr>
            <p:ph type="title"/>
          </p:nvPr>
        </p:nvSpPr>
        <p:spPr>
          <a:xfrm>
            <a:off x="908050" y="1451610"/>
            <a:ext cx="7245350" cy="3656330"/>
          </a:xfrm>
        </p:spPr>
        <p:txBody>
          <a:bodyPr vert="horz" lIns="91440" tIns="45720" rIns="91440" bIns="45720" rtlCol="0" anchor="ctr">
            <a:normAutofit/>
          </a:bodyPr>
          <a:lstStyle/>
          <a:p>
            <a:pPr fontAlgn="base"/>
            <a:r>
              <a:rPr lang="en-US" sz="2100" kern="1200" dirty="0">
                <a:solidFill>
                  <a:srgbClr val="FFFFFF"/>
                </a:solidFill>
                <a:latin typeface="+mj-lt"/>
                <a:ea typeface="+mj-ea"/>
                <a:cs typeface="+mj-cs"/>
              </a:rPr>
              <a:t>Volunteers are the fuel that power associations. </a:t>
            </a:r>
            <a:r>
              <a:rPr lang="en-US" sz="2100" dirty="0">
                <a:solidFill>
                  <a:srgbClr val="FFFFFF"/>
                </a:solidFill>
              </a:rPr>
              <a:t>DEC</a:t>
            </a:r>
            <a:r>
              <a:rPr lang="en-US" sz="2100" kern="1200" dirty="0">
                <a:solidFill>
                  <a:srgbClr val="FFFFFF"/>
                </a:solidFill>
                <a:latin typeface="+mj-lt"/>
                <a:ea typeface="+mj-ea"/>
                <a:cs typeface="+mj-cs"/>
              </a:rPr>
              <a:t> offers a variety of ways for our members to get involved, from short-term volunteer projects to committee, </a:t>
            </a:r>
            <a:r>
              <a:rPr lang="en-US" sz="2100" dirty="0">
                <a:solidFill>
                  <a:srgbClr val="FFFFFF"/>
                </a:solidFill>
              </a:rPr>
              <a:t>COP,</a:t>
            </a:r>
            <a:r>
              <a:rPr lang="en-US" sz="2100" kern="1200" dirty="0">
                <a:solidFill>
                  <a:srgbClr val="FFFFFF"/>
                </a:solidFill>
                <a:latin typeface="+mj-lt"/>
                <a:ea typeface="+mj-ea"/>
                <a:cs typeface="+mj-cs"/>
              </a:rPr>
              <a:t> and board service. With every new volunteer, </a:t>
            </a:r>
            <a:r>
              <a:rPr lang="en-US" sz="2100" dirty="0">
                <a:solidFill>
                  <a:srgbClr val="FFFFFF"/>
                </a:solidFill>
              </a:rPr>
              <a:t>DEC</a:t>
            </a:r>
            <a:r>
              <a:rPr lang="en-US" sz="2100" kern="1200" dirty="0">
                <a:solidFill>
                  <a:srgbClr val="FFFFFF"/>
                </a:solidFill>
                <a:latin typeface="+mj-lt"/>
                <a:ea typeface="+mj-ea"/>
                <a:cs typeface="+mj-cs"/>
              </a:rPr>
              <a:t> grows more energized, more diverse and inclusive, and better equipped to reach our common goals.</a:t>
            </a:r>
            <a:br>
              <a:rPr lang="en-US" sz="2100" kern="1200" dirty="0">
                <a:solidFill>
                  <a:srgbClr val="FFFFFF"/>
                </a:solidFill>
                <a:latin typeface="+mj-lt"/>
                <a:ea typeface="+mj-ea"/>
                <a:cs typeface="+mj-cs"/>
              </a:rPr>
            </a:br>
            <a:br>
              <a:rPr lang="en-US" sz="2100" kern="1200" dirty="0">
                <a:solidFill>
                  <a:srgbClr val="FFFFFF"/>
                </a:solidFill>
                <a:latin typeface="+mj-lt"/>
                <a:ea typeface="+mj-ea"/>
                <a:cs typeface="+mj-cs"/>
              </a:rPr>
            </a:br>
            <a:br>
              <a:rPr lang="en-US" sz="2100" kern="1200" dirty="0">
                <a:solidFill>
                  <a:srgbClr val="FFFFFF"/>
                </a:solidFill>
                <a:latin typeface="+mj-lt"/>
                <a:ea typeface="+mj-ea"/>
                <a:cs typeface="+mj-cs"/>
              </a:rPr>
            </a:br>
            <a:br>
              <a:rPr lang="en-US" sz="2100" kern="1200" dirty="0">
                <a:solidFill>
                  <a:srgbClr val="FFFFFF"/>
                </a:solidFill>
                <a:latin typeface="+mj-lt"/>
                <a:ea typeface="+mj-ea"/>
                <a:cs typeface="+mj-cs"/>
              </a:rPr>
            </a:br>
            <a:endParaRPr lang="en-US" sz="2100" kern="1200" dirty="0">
              <a:solidFill>
                <a:srgbClr val="FFFFFF"/>
              </a:solidFill>
              <a:latin typeface="+mj-lt"/>
              <a:ea typeface="+mj-ea"/>
              <a:cs typeface="+mj-cs"/>
            </a:endParaRPr>
          </a:p>
        </p:txBody>
      </p:sp>
      <p:sp>
        <p:nvSpPr>
          <p:cNvPr id="3" name="Text Placeholder 2">
            <a:extLst>
              <a:ext uri="{FF2B5EF4-FFF2-40B4-BE49-F238E27FC236}">
                <a16:creationId xmlns:a16="http://schemas.microsoft.com/office/drawing/2014/main" id="{A9A80CF7-2339-804D-AC79-7F87BC2970FD}"/>
              </a:ext>
            </a:extLst>
          </p:cNvPr>
          <p:cNvSpPr>
            <a:spLocks noGrp="1"/>
          </p:cNvSpPr>
          <p:nvPr>
            <p:ph type="body" idx="1"/>
          </p:nvPr>
        </p:nvSpPr>
        <p:spPr>
          <a:xfrm>
            <a:off x="8512935" y="1451610"/>
            <a:ext cx="2771016" cy="3656330"/>
          </a:xfrm>
        </p:spPr>
        <p:txBody>
          <a:bodyPr vert="horz" lIns="91440" tIns="45720" rIns="91440" bIns="45720" rtlCol="0" anchor="ctr">
            <a:normAutofit/>
          </a:bodyPr>
          <a:lstStyle/>
          <a:p>
            <a:r>
              <a:rPr lang="en-US" dirty="0">
                <a:solidFill>
                  <a:srgbClr val="FF0000"/>
                </a:solidFill>
              </a:rPr>
              <a:t>THANK YOU!</a:t>
            </a:r>
          </a:p>
          <a:p>
            <a:r>
              <a:rPr lang="en-US" sz="2400" kern="1200" dirty="0">
                <a:solidFill>
                  <a:schemeClr val="accent2"/>
                </a:solidFill>
                <a:latin typeface="+mn-lt"/>
                <a:ea typeface="+mn-ea"/>
                <a:cs typeface="+mn-cs"/>
              </a:rPr>
              <a:t>THANK YOU!</a:t>
            </a:r>
          </a:p>
          <a:p>
            <a:r>
              <a:rPr lang="en-US" dirty="0">
                <a:solidFill>
                  <a:srgbClr val="FFFF00"/>
                </a:solidFill>
              </a:rPr>
              <a:t>THANK YOU!</a:t>
            </a:r>
          </a:p>
          <a:p>
            <a:r>
              <a:rPr lang="en-US" sz="2400" kern="1200" dirty="0">
                <a:solidFill>
                  <a:srgbClr val="00B050"/>
                </a:solidFill>
                <a:latin typeface="+mn-lt"/>
                <a:ea typeface="+mn-ea"/>
                <a:cs typeface="+mn-cs"/>
              </a:rPr>
              <a:t>THANK YOU!</a:t>
            </a:r>
          </a:p>
          <a:p>
            <a:r>
              <a:rPr lang="en-US" dirty="0">
                <a:solidFill>
                  <a:srgbClr val="0070C0"/>
                </a:solidFill>
                <a:highlight>
                  <a:srgbClr val="C0C0C0"/>
                </a:highlight>
              </a:rPr>
              <a:t>THANK YOU!</a:t>
            </a:r>
          </a:p>
          <a:p>
            <a:r>
              <a:rPr lang="en-US" sz="2400" kern="1200" dirty="0">
                <a:solidFill>
                  <a:srgbClr val="7030A0"/>
                </a:solidFill>
                <a:latin typeface="+mn-lt"/>
                <a:ea typeface="+mn-ea"/>
                <a:cs typeface="+mn-cs"/>
              </a:rPr>
              <a:t>THANK YOU!</a:t>
            </a:r>
          </a:p>
          <a:p>
            <a:r>
              <a:rPr lang="en-US" dirty="0">
                <a:solidFill>
                  <a:srgbClr val="FF0000"/>
                </a:solidFill>
              </a:rPr>
              <a:t>THANK YOU!</a:t>
            </a:r>
            <a:endParaRPr lang="en-US" sz="2400" kern="1200" dirty="0">
              <a:solidFill>
                <a:srgbClr val="FF0000"/>
              </a:solidFill>
              <a:latin typeface="+mn-lt"/>
              <a:ea typeface="+mn-ea"/>
              <a:cs typeface="+mn-cs"/>
            </a:endParaRPr>
          </a:p>
        </p:txBody>
      </p:sp>
    </p:spTree>
    <p:extLst>
      <p:ext uri="{BB962C8B-B14F-4D97-AF65-F5344CB8AC3E}">
        <p14:creationId xmlns:p14="http://schemas.microsoft.com/office/powerpoint/2010/main" val="33673793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4234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185283-B610-45F6-A7A7-02C6142BD81A}"/>
              </a:ext>
            </a:extLst>
          </p:cNvPr>
          <p:cNvSpPr>
            <a:spLocks noGrp="1"/>
          </p:cNvSpPr>
          <p:nvPr>
            <p:ph type="title"/>
          </p:nvPr>
        </p:nvSpPr>
        <p:spPr>
          <a:xfrm>
            <a:off x="7760837" y="914400"/>
            <a:ext cx="3657600" cy="2887579"/>
          </a:xfrm>
        </p:spPr>
        <p:txBody>
          <a:bodyPr vert="horz" lIns="91440" tIns="45720" rIns="91440" bIns="45720" rtlCol="0" anchor="b">
            <a:normAutofit/>
          </a:bodyPr>
          <a:lstStyle/>
          <a:p>
            <a:pPr algn="ctr"/>
            <a:r>
              <a:rPr lang="en-US" sz="4800" kern="1200">
                <a:solidFill>
                  <a:srgbClr val="FFFFFF"/>
                </a:solidFill>
                <a:latin typeface="+mj-lt"/>
                <a:ea typeface="+mj-ea"/>
                <a:cs typeface="+mj-cs"/>
              </a:rPr>
              <a:t>Standards</a:t>
            </a:r>
          </a:p>
        </p:txBody>
      </p:sp>
      <p:cxnSp>
        <p:nvCxnSpPr>
          <p:cNvPr id="15" name="Straight Connector 14">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777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F6287E1C-882F-284E-9442-F6E99959AE77}"/>
              </a:ext>
            </a:extLst>
          </p:cNvPr>
          <p:cNvSpPr/>
          <p:nvPr/>
        </p:nvSpPr>
        <p:spPr>
          <a:xfrm>
            <a:off x="117988" y="103270"/>
            <a:ext cx="7152968" cy="4801314"/>
          </a:xfrm>
          <a:prstGeom prst="rect">
            <a:avLst/>
          </a:prstGeom>
        </p:spPr>
        <p:txBody>
          <a:bodyPr wrap="square">
            <a:spAutoFit/>
          </a:bodyPr>
          <a:lstStyle/>
          <a:p>
            <a:r>
              <a:rPr lang="en-US" b="1" dirty="0">
                <a:solidFill>
                  <a:srgbClr val="152635"/>
                </a:solidFill>
                <a:latin typeface="helvetica-w01-light"/>
              </a:rPr>
              <a:t>The Initial Practice-Based Professional Preparation Standards for Early Interventionists/Early Childhood Special Educators (EI/ECSE)</a:t>
            </a:r>
          </a:p>
          <a:p>
            <a:endParaRPr lang="en-US" b="1" dirty="0">
              <a:solidFill>
                <a:srgbClr val="152635"/>
              </a:solidFill>
              <a:latin typeface="helvetica-w01-light"/>
            </a:endParaRPr>
          </a:p>
          <a:p>
            <a:r>
              <a:rPr lang="en-US" dirty="0"/>
              <a:t>The Initial Practice-Based Professional Preparation Standards for Early Interventionists/Early Childhood Special Educators (EI/ECSE) were approved by the CEC Board in July 2020. </a:t>
            </a:r>
          </a:p>
          <a:p>
            <a:endParaRPr lang="en-US" dirty="0"/>
          </a:p>
          <a:p>
            <a:r>
              <a:rPr lang="en-US" dirty="0"/>
              <a:t>NEW RESOURCES!! </a:t>
            </a:r>
          </a:p>
          <a:p>
            <a:endParaRPr lang="en-US" dirty="0"/>
          </a:p>
          <a:p>
            <a:r>
              <a:rPr lang="en-US" dirty="0">
                <a:hlinkClick r:id="rId2"/>
              </a:rPr>
              <a:t>https://www.dec-sped.org/ei-ecse-standards</a:t>
            </a:r>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2035091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9DE546-5785-43FF-A9C0-7FA4C8884C35}"/>
              </a:ext>
            </a:extLst>
          </p:cNvPr>
          <p:cNvSpPr>
            <a:spLocks noGrp="1"/>
          </p:cNvSpPr>
          <p:nvPr>
            <p:ph type="title"/>
          </p:nvPr>
        </p:nvSpPr>
        <p:spPr>
          <a:xfrm>
            <a:off x="640080" y="4777739"/>
            <a:ext cx="3418990" cy="1412119"/>
          </a:xfrm>
        </p:spPr>
        <p:txBody>
          <a:bodyPr vert="horz" lIns="91440" tIns="45720" rIns="91440" bIns="45720" rtlCol="0" anchor="ctr">
            <a:normAutofit/>
          </a:bodyPr>
          <a:lstStyle/>
          <a:p>
            <a:r>
              <a:rPr lang="en-US" sz="4800" dirty="0"/>
              <a:t>Partnerships</a:t>
            </a:r>
          </a:p>
        </p:txBody>
      </p:sp>
      <p:pic>
        <p:nvPicPr>
          <p:cNvPr id="3" name="Picture 2">
            <a:extLst>
              <a:ext uri="{FF2B5EF4-FFF2-40B4-BE49-F238E27FC236}">
                <a16:creationId xmlns:a16="http://schemas.microsoft.com/office/drawing/2014/main" id="{94F30CB7-F2BE-429C-A0D0-BED730008C41}"/>
              </a:ext>
            </a:extLst>
          </p:cNvPr>
          <p:cNvPicPr>
            <a:picLocks noChangeAspect="1"/>
          </p:cNvPicPr>
          <p:nvPr/>
        </p:nvPicPr>
        <p:blipFill rotWithShape="1">
          <a:blip r:embed="rId2"/>
          <a:srcRect t="3472" b="69889"/>
          <a:stretch/>
        </p:blipFill>
        <p:spPr>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14"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61305" y="5468206"/>
            <a:ext cx="1371600" cy="18288"/>
          </a:xfrm>
          <a:custGeom>
            <a:avLst/>
            <a:gdLst>
              <a:gd name="connsiteX0" fmla="*/ 0 w 1371600"/>
              <a:gd name="connsiteY0" fmla="*/ 0 h 18288"/>
              <a:gd name="connsiteX1" fmla="*/ 685800 w 1371600"/>
              <a:gd name="connsiteY1" fmla="*/ 0 h 18288"/>
              <a:gd name="connsiteX2" fmla="*/ 1371600 w 1371600"/>
              <a:gd name="connsiteY2" fmla="*/ 0 h 18288"/>
              <a:gd name="connsiteX3" fmla="*/ 1371600 w 1371600"/>
              <a:gd name="connsiteY3" fmla="*/ 18288 h 18288"/>
              <a:gd name="connsiteX4" fmla="*/ 713232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F6FA6D4-8C89-B14F-941E-FE1F431B094C}"/>
              </a:ext>
            </a:extLst>
          </p:cNvPr>
          <p:cNvSpPr txBox="1"/>
          <p:nvPr/>
        </p:nvSpPr>
        <p:spPr>
          <a:xfrm>
            <a:off x="4654294" y="4558431"/>
            <a:ext cx="6897626" cy="1618532"/>
          </a:xfrm>
          <a:prstGeom prst="rect">
            <a:avLst/>
          </a:prstGeom>
        </p:spPr>
        <p:txBody>
          <a:bodyPr vert="horz" lIns="91440" tIns="45720" rIns="91440" bIns="45720" rtlCol="0" anchor="ctr">
            <a:normAutofit fontScale="55000" lnSpcReduction="20000"/>
          </a:bodyPr>
          <a:lstStyle/>
          <a:p>
            <a:pPr>
              <a:lnSpc>
                <a:spcPct val="90000"/>
              </a:lnSpc>
              <a:spcAft>
                <a:spcPts val="600"/>
              </a:spcAft>
            </a:pPr>
            <a:endParaRPr lang="en-US" sz="600" dirty="0"/>
          </a:p>
          <a:p>
            <a:pPr indent="-228600">
              <a:lnSpc>
                <a:spcPct val="90000"/>
              </a:lnSpc>
              <a:spcAft>
                <a:spcPts val="600"/>
              </a:spcAft>
              <a:buFont typeface="Arial" panose="020B0604020202020204" pitchFamily="34" charset="0"/>
              <a:buChar char="•"/>
            </a:pPr>
            <a:r>
              <a:rPr lang="en-US" sz="600" dirty="0"/>
              <a:t>ZTT </a:t>
            </a:r>
          </a:p>
          <a:p>
            <a:pPr indent="-228600">
              <a:lnSpc>
                <a:spcPct val="90000"/>
              </a:lnSpc>
              <a:spcAft>
                <a:spcPts val="600"/>
              </a:spcAft>
              <a:buFont typeface="Arial" panose="020B0604020202020204" pitchFamily="34" charset="0"/>
              <a:buChar char="•"/>
            </a:pPr>
            <a:endParaRPr lang="en-US" sz="600" dirty="0"/>
          </a:p>
        </p:txBody>
      </p:sp>
      <p:sp>
        <p:nvSpPr>
          <p:cNvPr id="5" name="TextBox 4">
            <a:extLst>
              <a:ext uri="{FF2B5EF4-FFF2-40B4-BE49-F238E27FC236}">
                <a16:creationId xmlns:a16="http://schemas.microsoft.com/office/drawing/2014/main" id="{3FE5281F-7B02-E64E-AC20-33EEA5952883}"/>
              </a:ext>
            </a:extLst>
          </p:cNvPr>
          <p:cNvSpPr txBox="1"/>
          <p:nvPr/>
        </p:nvSpPr>
        <p:spPr>
          <a:xfrm>
            <a:off x="5197033" y="4988689"/>
            <a:ext cx="4274503" cy="923330"/>
          </a:xfrm>
          <a:prstGeom prst="rect">
            <a:avLst/>
          </a:prstGeom>
          <a:noFill/>
        </p:spPr>
        <p:txBody>
          <a:bodyPr wrap="none" rtlCol="0">
            <a:spAutoFit/>
          </a:bodyPr>
          <a:lstStyle/>
          <a:p>
            <a:r>
              <a:rPr lang="en-US" dirty="0"/>
              <a:t>Early Childhood Personnel Center</a:t>
            </a:r>
          </a:p>
          <a:p>
            <a:endParaRPr lang="en-US" dirty="0"/>
          </a:p>
          <a:p>
            <a:r>
              <a:rPr lang="en-US" dirty="0"/>
              <a:t>Early Childhood Technical Assistance Center</a:t>
            </a:r>
          </a:p>
        </p:txBody>
      </p:sp>
    </p:spTree>
    <p:extLst>
      <p:ext uri="{BB962C8B-B14F-4D97-AF65-F5344CB8AC3E}">
        <p14:creationId xmlns:p14="http://schemas.microsoft.com/office/powerpoint/2010/main" val="13093081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9DE546-5785-43FF-A9C0-7FA4C8884C35}"/>
              </a:ext>
            </a:extLst>
          </p:cNvPr>
          <p:cNvSpPr>
            <a:spLocks noGrp="1"/>
          </p:cNvSpPr>
          <p:nvPr>
            <p:ph type="title"/>
          </p:nvPr>
        </p:nvSpPr>
        <p:spPr>
          <a:xfrm>
            <a:off x="640080" y="4777739"/>
            <a:ext cx="3418990" cy="1412119"/>
          </a:xfrm>
        </p:spPr>
        <p:txBody>
          <a:bodyPr vert="horz" lIns="91440" tIns="45720" rIns="91440" bIns="45720" rtlCol="0" anchor="ctr">
            <a:normAutofit/>
          </a:bodyPr>
          <a:lstStyle/>
          <a:p>
            <a:r>
              <a:rPr lang="en-US" sz="4800"/>
              <a:t>Partnerships</a:t>
            </a:r>
          </a:p>
        </p:txBody>
      </p:sp>
      <p:pic>
        <p:nvPicPr>
          <p:cNvPr id="3" name="Picture 2">
            <a:extLst>
              <a:ext uri="{FF2B5EF4-FFF2-40B4-BE49-F238E27FC236}">
                <a16:creationId xmlns:a16="http://schemas.microsoft.com/office/drawing/2014/main" id="{94F30CB7-F2BE-429C-A0D0-BED730008C41}"/>
              </a:ext>
            </a:extLst>
          </p:cNvPr>
          <p:cNvPicPr>
            <a:picLocks noChangeAspect="1"/>
          </p:cNvPicPr>
          <p:nvPr/>
        </p:nvPicPr>
        <p:blipFill rotWithShape="1">
          <a:blip r:embed="rId2"/>
          <a:srcRect t="3472" b="69889"/>
          <a:stretch/>
        </p:blipFill>
        <p:spPr>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14"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61305" y="5468206"/>
            <a:ext cx="1371600" cy="18288"/>
          </a:xfrm>
          <a:custGeom>
            <a:avLst/>
            <a:gdLst>
              <a:gd name="connsiteX0" fmla="*/ 0 w 1371600"/>
              <a:gd name="connsiteY0" fmla="*/ 0 h 18288"/>
              <a:gd name="connsiteX1" fmla="*/ 685800 w 1371600"/>
              <a:gd name="connsiteY1" fmla="*/ 0 h 18288"/>
              <a:gd name="connsiteX2" fmla="*/ 1371600 w 1371600"/>
              <a:gd name="connsiteY2" fmla="*/ 0 h 18288"/>
              <a:gd name="connsiteX3" fmla="*/ 1371600 w 1371600"/>
              <a:gd name="connsiteY3" fmla="*/ 18288 h 18288"/>
              <a:gd name="connsiteX4" fmla="*/ 713232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F6FA6D4-8C89-B14F-941E-FE1F431B094C}"/>
              </a:ext>
            </a:extLst>
          </p:cNvPr>
          <p:cNvSpPr txBox="1"/>
          <p:nvPr/>
        </p:nvSpPr>
        <p:spPr>
          <a:xfrm>
            <a:off x="4654294" y="4777739"/>
            <a:ext cx="6897626" cy="1399223"/>
          </a:xfrm>
          <a:prstGeom prst="rect">
            <a:avLst/>
          </a:prstGeom>
        </p:spPr>
        <p:txBody>
          <a:bodyPr vert="horz" lIns="91440" tIns="45720" rIns="91440" bIns="45720" rtlCol="0" anchor="ctr">
            <a:normAutofit fontScale="25000" lnSpcReduction="20000"/>
          </a:bodyPr>
          <a:lstStyle/>
          <a:p>
            <a:pPr indent="-228600">
              <a:lnSpc>
                <a:spcPct val="90000"/>
              </a:lnSpc>
              <a:spcAft>
                <a:spcPts val="600"/>
              </a:spcAft>
              <a:buFont typeface="Arial" panose="020B0604020202020204" pitchFamily="34" charset="0"/>
              <a:buChar char="•"/>
            </a:pPr>
            <a:endParaRPr lang="en-US" sz="600" dirty="0"/>
          </a:p>
          <a:p>
            <a:pPr indent="-228600">
              <a:lnSpc>
                <a:spcPct val="90000"/>
              </a:lnSpc>
              <a:spcAft>
                <a:spcPts val="600"/>
              </a:spcAft>
              <a:buFont typeface="Arial" panose="020B0604020202020204" pitchFamily="34" charset="0"/>
              <a:buChar char="•"/>
            </a:pPr>
            <a:r>
              <a:rPr lang="en-US" sz="600" dirty="0"/>
              <a:t>ZTT </a:t>
            </a:r>
          </a:p>
          <a:p>
            <a:pPr indent="-228600">
              <a:lnSpc>
                <a:spcPct val="90000"/>
              </a:lnSpc>
              <a:spcAft>
                <a:spcPts val="600"/>
              </a:spcAft>
              <a:buFont typeface="Arial" panose="020B0604020202020204" pitchFamily="34" charset="0"/>
              <a:buChar char="•"/>
            </a:pPr>
            <a:endParaRPr lang="en-US" sz="600" dirty="0"/>
          </a:p>
        </p:txBody>
      </p:sp>
      <p:sp>
        <p:nvSpPr>
          <p:cNvPr id="5" name="TextBox 4">
            <a:extLst>
              <a:ext uri="{FF2B5EF4-FFF2-40B4-BE49-F238E27FC236}">
                <a16:creationId xmlns:a16="http://schemas.microsoft.com/office/drawing/2014/main" id="{C299F651-0239-8E47-8DB8-B40E4025AC3D}"/>
              </a:ext>
            </a:extLst>
          </p:cNvPr>
          <p:cNvSpPr txBox="1"/>
          <p:nvPr/>
        </p:nvSpPr>
        <p:spPr>
          <a:xfrm>
            <a:off x="5359078" y="5116010"/>
            <a:ext cx="880369" cy="1200329"/>
          </a:xfrm>
          <a:prstGeom prst="rect">
            <a:avLst/>
          </a:prstGeom>
          <a:noFill/>
        </p:spPr>
        <p:txBody>
          <a:bodyPr wrap="none" rtlCol="0">
            <a:spAutoFit/>
          </a:bodyPr>
          <a:lstStyle/>
          <a:p>
            <a:r>
              <a:rPr lang="en-US" dirty="0"/>
              <a:t>NCPMI</a:t>
            </a:r>
          </a:p>
          <a:p>
            <a:r>
              <a:rPr lang="en-US" dirty="0"/>
              <a:t>STEMIE</a:t>
            </a:r>
          </a:p>
          <a:p>
            <a:r>
              <a:rPr lang="en-US" dirty="0"/>
              <a:t>NAEYC</a:t>
            </a:r>
          </a:p>
          <a:p>
            <a:r>
              <a:rPr lang="en-US" dirty="0"/>
              <a:t>ZTT</a:t>
            </a:r>
          </a:p>
        </p:txBody>
      </p:sp>
    </p:spTree>
    <p:extLst>
      <p:ext uri="{BB962C8B-B14F-4D97-AF65-F5344CB8AC3E}">
        <p14:creationId xmlns:p14="http://schemas.microsoft.com/office/powerpoint/2010/main" val="18547466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9DE546-5785-43FF-A9C0-7FA4C8884C35}"/>
              </a:ext>
            </a:extLst>
          </p:cNvPr>
          <p:cNvSpPr>
            <a:spLocks noGrp="1"/>
          </p:cNvSpPr>
          <p:nvPr>
            <p:ph type="title"/>
          </p:nvPr>
        </p:nvSpPr>
        <p:spPr>
          <a:xfrm>
            <a:off x="640080" y="4777739"/>
            <a:ext cx="3418990" cy="1412119"/>
          </a:xfrm>
        </p:spPr>
        <p:txBody>
          <a:bodyPr vert="horz" lIns="91440" tIns="45720" rIns="91440" bIns="45720" rtlCol="0" anchor="ctr">
            <a:normAutofit/>
          </a:bodyPr>
          <a:lstStyle/>
          <a:p>
            <a:r>
              <a:rPr lang="en-US" sz="4800" dirty="0"/>
              <a:t>Partnerships</a:t>
            </a:r>
          </a:p>
        </p:txBody>
      </p:sp>
      <p:pic>
        <p:nvPicPr>
          <p:cNvPr id="3" name="Picture 2">
            <a:extLst>
              <a:ext uri="{FF2B5EF4-FFF2-40B4-BE49-F238E27FC236}">
                <a16:creationId xmlns:a16="http://schemas.microsoft.com/office/drawing/2014/main" id="{94F30CB7-F2BE-429C-A0D0-BED730008C41}"/>
              </a:ext>
            </a:extLst>
          </p:cNvPr>
          <p:cNvPicPr>
            <a:picLocks noChangeAspect="1"/>
          </p:cNvPicPr>
          <p:nvPr/>
        </p:nvPicPr>
        <p:blipFill rotWithShape="1">
          <a:blip r:embed="rId2"/>
          <a:srcRect t="3472" b="69889"/>
          <a:stretch/>
        </p:blipFill>
        <p:spPr>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14"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61305" y="5468206"/>
            <a:ext cx="1371600" cy="18288"/>
          </a:xfrm>
          <a:custGeom>
            <a:avLst/>
            <a:gdLst>
              <a:gd name="connsiteX0" fmla="*/ 0 w 1371600"/>
              <a:gd name="connsiteY0" fmla="*/ 0 h 18288"/>
              <a:gd name="connsiteX1" fmla="*/ 685800 w 1371600"/>
              <a:gd name="connsiteY1" fmla="*/ 0 h 18288"/>
              <a:gd name="connsiteX2" fmla="*/ 1371600 w 1371600"/>
              <a:gd name="connsiteY2" fmla="*/ 0 h 18288"/>
              <a:gd name="connsiteX3" fmla="*/ 1371600 w 1371600"/>
              <a:gd name="connsiteY3" fmla="*/ 18288 h 18288"/>
              <a:gd name="connsiteX4" fmla="*/ 713232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F6FA6D4-8C89-B14F-941E-FE1F431B094C}"/>
              </a:ext>
            </a:extLst>
          </p:cNvPr>
          <p:cNvSpPr txBox="1"/>
          <p:nvPr/>
        </p:nvSpPr>
        <p:spPr>
          <a:xfrm>
            <a:off x="4654294" y="4777739"/>
            <a:ext cx="6897626" cy="1399223"/>
          </a:xfrm>
          <a:prstGeom prst="rect">
            <a:avLst/>
          </a:prstGeom>
        </p:spPr>
        <p:txBody>
          <a:bodyPr vert="horz" lIns="91440" tIns="45720" rIns="91440" bIns="45720" rtlCol="0" anchor="ctr">
            <a:normAutofit fontScale="25000" lnSpcReduction="20000"/>
          </a:bodyPr>
          <a:lstStyle/>
          <a:p>
            <a:pPr indent="-228600">
              <a:lnSpc>
                <a:spcPct val="90000"/>
              </a:lnSpc>
              <a:spcAft>
                <a:spcPts val="600"/>
              </a:spcAft>
              <a:buFont typeface="Arial" panose="020B0604020202020204" pitchFamily="34" charset="0"/>
              <a:buChar char="•"/>
            </a:pPr>
            <a:r>
              <a:rPr lang="en-US" sz="600" dirty="0"/>
              <a:t>ECPC</a:t>
            </a:r>
          </a:p>
          <a:p>
            <a:pPr indent="-228600">
              <a:lnSpc>
                <a:spcPct val="90000"/>
              </a:lnSpc>
              <a:spcAft>
                <a:spcPts val="600"/>
              </a:spcAft>
              <a:buFont typeface="Arial" panose="020B0604020202020204" pitchFamily="34" charset="0"/>
              <a:buChar char="•"/>
            </a:pPr>
            <a:endParaRPr lang="en-US" sz="600" dirty="0"/>
          </a:p>
          <a:p>
            <a:pPr indent="-228600">
              <a:lnSpc>
                <a:spcPct val="90000"/>
              </a:lnSpc>
              <a:spcAft>
                <a:spcPts val="600"/>
              </a:spcAft>
              <a:buFont typeface="Arial" panose="020B0604020202020204" pitchFamily="34" charset="0"/>
              <a:buChar char="•"/>
            </a:pPr>
            <a:endParaRPr lang="en-US" sz="600" dirty="0"/>
          </a:p>
          <a:p>
            <a:pPr indent="-228600">
              <a:lnSpc>
                <a:spcPct val="90000"/>
              </a:lnSpc>
              <a:spcAft>
                <a:spcPts val="600"/>
              </a:spcAft>
              <a:buFont typeface="Arial" panose="020B0604020202020204" pitchFamily="34" charset="0"/>
              <a:buChar char="•"/>
            </a:pPr>
            <a:endParaRPr lang="en-US" sz="600" dirty="0"/>
          </a:p>
          <a:p>
            <a:pPr indent="-228600">
              <a:lnSpc>
                <a:spcPct val="90000"/>
              </a:lnSpc>
              <a:spcAft>
                <a:spcPts val="600"/>
              </a:spcAft>
              <a:buFont typeface="Arial" panose="020B0604020202020204" pitchFamily="34" charset="0"/>
              <a:buChar char="•"/>
            </a:pPr>
            <a:r>
              <a:rPr lang="en-US" sz="600" dirty="0"/>
              <a:t>ECTA</a:t>
            </a:r>
          </a:p>
          <a:p>
            <a:pPr indent="-228600">
              <a:lnSpc>
                <a:spcPct val="90000"/>
              </a:lnSpc>
              <a:spcAft>
                <a:spcPts val="600"/>
              </a:spcAft>
              <a:buFont typeface="Arial" panose="020B0604020202020204" pitchFamily="34" charset="0"/>
              <a:buChar char="•"/>
            </a:pPr>
            <a:endParaRPr lang="en-US" sz="600" dirty="0"/>
          </a:p>
          <a:p>
            <a:pPr indent="-228600">
              <a:lnSpc>
                <a:spcPct val="90000"/>
              </a:lnSpc>
              <a:spcAft>
                <a:spcPts val="600"/>
              </a:spcAft>
              <a:buFont typeface="Arial" panose="020B0604020202020204" pitchFamily="34" charset="0"/>
              <a:buChar char="•"/>
            </a:pPr>
            <a:endParaRPr lang="en-US" sz="600" dirty="0"/>
          </a:p>
          <a:p>
            <a:pPr indent="-228600">
              <a:lnSpc>
                <a:spcPct val="90000"/>
              </a:lnSpc>
              <a:spcAft>
                <a:spcPts val="600"/>
              </a:spcAft>
              <a:buFont typeface="Arial" panose="020B0604020202020204" pitchFamily="34" charset="0"/>
              <a:buChar char="•"/>
            </a:pPr>
            <a:r>
              <a:rPr lang="en-US" sz="600" dirty="0"/>
              <a:t>P2P</a:t>
            </a:r>
          </a:p>
          <a:p>
            <a:pPr indent="-228600">
              <a:lnSpc>
                <a:spcPct val="90000"/>
              </a:lnSpc>
              <a:spcAft>
                <a:spcPts val="600"/>
              </a:spcAft>
              <a:buFont typeface="Arial" panose="020B0604020202020204" pitchFamily="34" charset="0"/>
              <a:buChar char="•"/>
            </a:pPr>
            <a:endParaRPr lang="en-US" sz="600" dirty="0"/>
          </a:p>
          <a:p>
            <a:pPr indent="-228600">
              <a:lnSpc>
                <a:spcPct val="90000"/>
              </a:lnSpc>
              <a:spcAft>
                <a:spcPts val="600"/>
              </a:spcAft>
              <a:buFont typeface="Arial" panose="020B0604020202020204" pitchFamily="34" charset="0"/>
              <a:buChar char="•"/>
            </a:pPr>
            <a:endParaRPr lang="en-US" sz="600" dirty="0"/>
          </a:p>
          <a:p>
            <a:pPr indent="-228600">
              <a:lnSpc>
                <a:spcPct val="90000"/>
              </a:lnSpc>
              <a:spcAft>
                <a:spcPts val="600"/>
              </a:spcAft>
              <a:buFont typeface="Arial" panose="020B0604020202020204" pitchFamily="34" charset="0"/>
              <a:buChar char="•"/>
            </a:pPr>
            <a:r>
              <a:rPr lang="en-US" sz="600" dirty="0"/>
              <a:t>NAEYC</a:t>
            </a:r>
          </a:p>
          <a:p>
            <a:pPr indent="-228600">
              <a:lnSpc>
                <a:spcPct val="90000"/>
              </a:lnSpc>
              <a:spcAft>
                <a:spcPts val="600"/>
              </a:spcAft>
              <a:buFont typeface="Arial" panose="020B0604020202020204" pitchFamily="34" charset="0"/>
              <a:buChar char="•"/>
            </a:pPr>
            <a:endParaRPr lang="en-US" sz="600" dirty="0"/>
          </a:p>
          <a:p>
            <a:pPr indent="-228600">
              <a:lnSpc>
                <a:spcPct val="90000"/>
              </a:lnSpc>
              <a:spcAft>
                <a:spcPts val="600"/>
              </a:spcAft>
              <a:buFont typeface="Arial" panose="020B0604020202020204" pitchFamily="34" charset="0"/>
              <a:buChar char="•"/>
            </a:pPr>
            <a:endParaRPr lang="en-US" sz="600" dirty="0"/>
          </a:p>
          <a:p>
            <a:pPr indent="-228600">
              <a:lnSpc>
                <a:spcPct val="90000"/>
              </a:lnSpc>
              <a:spcAft>
                <a:spcPts val="600"/>
              </a:spcAft>
              <a:buFont typeface="Arial" panose="020B0604020202020204" pitchFamily="34" charset="0"/>
              <a:buChar char="•"/>
            </a:pPr>
            <a:r>
              <a:rPr lang="en-US" sz="600" dirty="0"/>
              <a:t>ZTT </a:t>
            </a:r>
          </a:p>
          <a:p>
            <a:pPr indent="-228600">
              <a:lnSpc>
                <a:spcPct val="90000"/>
              </a:lnSpc>
              <a:spcAft>
                <a:spcPts val="600"/>
              </a:spcAft>
              <a:buFont typeface="Arial" panose="020B0604020202020204" pitchFamily="34" charset="0"/>
              <a:buChar char="•"/>
            </a:pPr>
            <a:endParaRPr lang="en-US" sz="600" dirty="0"/>
          </a:p>
        </p:txBody>
      </p:sp>
      <p:sp>
        <p:nvSpPr>
          <p:cNvPr id="5" name="TextBox 4">
            <a:extLst>
              <a:ext uri="{FF2B5EF4-FFF2-40B4-BE49-F238E27FC236}">
                <a16:creationId xmlns:a16="http://schemas.microsoft.com/office/drawing/2014/main" id="{C299F651-0239-8E47-8DB8-B40E4025AC3D}"/>
              </a:ext>
            </a:extLst>
          </p:cNvPr>
          <p:cNvSpPr txBox="1"/>
          <p:nvPr/>
        </p:nvSpPr>
        <p:spPr>
          <a:xfrm>
            <a:off x="5359078" y="511601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0121300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11">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13">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15">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 person&#10;&#10;Description automatically generated">
            <a:extLst>
              <a:ext uri="{FF2B5EF4-FFF2-40B4-BE49-F238E27FC236}">
                <a16:creationId xmlns:a16="http://schemas.microsoft.com/office/drawing/2014/main" id="{6F0FE60F-E89F-B947-8E42-1571D8D413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0477" y="1858639"/>
            <a:ext cx="9951041" cy="3134576"/>
          </a:xfrm>
          <a:prstGeom prst="rect">
            <a:avLst/>
          </a:prstGeom>
        </p:spPr>
      </p:pic>
    </p:spTree>
    <p:extLst>
      <p:ext uri="{BB962C8B-B14F-4D97-AF65-F5344CB8AC3E}">
        <p14:creationId xmlns:p14="http://schemas.microsoft.com/office/powerpoint/2010/main" val="16322282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F1985C-0DFC-E947-81D3-143EDBBC2E88}"/>
              </a:ext>
            </a:extLst>
          </p:cNvPr>
          <p:cNvSpPr>
            <a:spLocks noGrp="1"/>
          </p:cNvSpPr>
          <p:nvPr>
            <p:ph type="title"/>
          </p:nvPr>
        </p:nvSpPr>
        <p:spPr>
          <a:xfrm>
            <a:off x="466722" y="586855"/>
            <a:ext cx="3201366" cy="3387497"/>
          </a:xfrm>
        </p:spPr>
        <p:txBody>
          <a:bodyPr anchor="b">
            <a:normAutofit/>
          </a:bodyPr>
          <a:lstStyle/>
          <a:p>
            <a:pPr algn="r"/>
            <a:r>
              <a:rPr lang="en-US" sz="4000" b="1" dirty="0">
                <a:solidFill>
                  <a:srgbClr val="FFFFFF"/>
                </a:solidFill>
              </a:rPr>
              <a:t>New DEC</a:t>
            </a:r>
            <a:br>
              <a:rPr lang="en-US" sz="4000" b="1" dirty="0">
                <a:solidFill>
                  <a:srgbClr val="FFFFFF"/>
                </a:solidFill>
              </a:rPr>
            </a:br>
            <a:r>
              <a:rPr lang="en-US" sz="4000" b="1" dirty="0">
                <a:solidFill>
                  <a:srgbClr val="FFFFFF"/>
                </a:solidFill>
              </a:rPr>
              <a:t>Committees! </a:t>
            </a:r>
          </a:p>
        </p:txBody>
      </p:sp>
      <p:sp>
        <p:nvSpPr>
          <p:cNvPr id="3" name="Content Placeholder 2">
            <a:extLst>
              <a:ext uri="{FF2B5EF4-FFF2-40B4-BE49-F238E27FC236}">
                <a16:creationId xmlns:a16="http://schemas.microsoft.com/office/drawing/2014/main" id="{19F866EE-7D49-AB4C-A1BD-89E4E9754A16}"/>
              </a:ext>
            </a:extLst>
          </p:cNvPr>
          <p:cNvSpPr>
            <a:spLocks noGrp="1"/>
          </p:cNvSpPr>
          <p:nvPr>
            <p:ph idx="1"/>
          </p:nvPr>
        </p:nvSpPr>
        <p:spPr>
          <a:xfrm>
            <a:off x="4810259" y="649480"/>
            <a:ext cx="6555347" cy="5546047"/>
          </a:xfrm>
        </p:spPr>
        <p:txBody>
          <a:bodyPr anchor="ctr">
            <a:normAutofit/>
          </a:bodyPr>
          <a:lstStyle/>
          <a:p>
            <a:pPr marL="0" indent="0">
              <a:buNone/>
            </a:pPr>
            <a:r>
              <a:rPr lang="en-US" b="1" dirty="0"/>
              <a:t>Research Committee – 2020</a:t>
            </a:r>
          </a:p>
          <a:p>
            <a:pPr marL="0" indent="0">
              <a:buNone/>
            </a:pPr>
            <a:endParaRPr lang="en-US" b="1" dirty="0"/>
          </a:p>
          <a:p>
            <a:pPr marL="0" indent="0">
              <a:buNone/>
            </a:pPr>
            <a:r>
              <a:rPr lang="en-US" b="1" dirty="0"/>
              <a:t>Coming Soon:  DEC Program Review Committee</a:t>
            </a:r>
          </a:p>
          <a:p>
            <a:pPr marL="0" indent="0">
              <a:buNone/>
            </a:pPr>
            <a:endParaRPr lang="en-US" sz="2000" b="1" dirty="0"/>
          </a:p>
        </p:txBody>
      </p:sp>
    </p:spTree>
    <p:extLst>
      <p:ext uri="{BB962C8B-B14F-4D97-AF65-F5344CB8AC3E}">
        <p14:creationId xmlns:p14="http://schemas.microsoft.com/office/powerpoint/2010/main" val="3160377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2" name="Rectangle 72">
            <a:extLst>
              <a:ext uri="{FF2B5EF4-FFF2-40B4-BE49-F238E27FC236}">
                <a16:creationId xmlns:a16="http://schemas.microsoft.com/office/drawing/2014/main" id="{08373A3F-54E0-424E-A84D-3522122109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29BF74-1A47-3E45-9657-5399C6AF6D03}"/>
              </a:ext>
            </a:extLst>
          </p:cNvPr>
          <p:cNvSpPr>
            <a:spLocks noGrp="1"/>
          </p:cNvSpPr>
          <p:nvPr>
            <p:ph type="title"/>
          </p:nvPr>
        </p:nvSpPr>
        <p:spPr>
          <a:xfrm>
            <a:off x="4354513" y="841375"/>
            <a:ext cx="3505200" cy="3114698"/>
          </a:xfrm>
        </p:spPr>
        <p:txBody>
          <a:bodyPr vert="horz" lIns="91440" tIns="45720" rIns="91440" bIns="45720" rtlCol="0" anchor="b">
            <a:normAutofit/>
          </a:bodyPr>
          <a:lstStyle/>
          <a:p>
            <a:pPr algn="ctr"/>
            <a:r>
              <a:rPr lang="en-US" sz="4800" b="1">
                <a:solidFill>
                  <a:schemeClr val="bg1"/>
                </a:solidFill>
              </a:rPr>
              <a:t>Call for YEC Editor – Released Feb 01, 2021</a:t>
            </a:r>
          </a:p>
        </p:txBody>
      </p:sp>
      <p:grpSp>
        <p:nvGrpSpPr>
          <p:cNvPr id="4103" name="Group 74">
            <a:extLst>
              <a:ext uri="{FF2B5EF4-FFF2-40B4-BE49-F238E27FC236}">
                <a16:creationId xmlns:a16="http://schemas.microsoft.com/office/drawing/2014/main" id="{B7BAEF06-AB74-442C-8C30-B88233FD836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4087640" cy="6858000"/>
            <a:chOff x="1" y="0"/>
            <a:chExt cx="4087640" cy="6858000"/>
          </a:xfrm>
          <a:effectLst>
            <a:outerShdw blurRad="381000" dist="152400" algn="ctr" rotWithShape="0">
              <a:srgbClr val="000000">
                <a:alpha val="10000"/>
              </a:srgbClr>
            </a:outerShdw>
          </a:effectLst>
        </p:grpSpPr>
        <p:grpSp>
          <p:nvGrpSpPr>
            <p:cNvPr id="76" name="Group 75">
              <a:extLst>
                <a:ext uri="{FF2B5EF4-FFF2-40B4-BE49-F238E27FC236}">
                  <a16:creationId xmlns:a16="http://schemas.microsoft.com/office/drawing/2014/main" id="{BDFD9AA5-A6A4-499F-BB09-5CD7F814589B}"/>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 y="0"/>
              <a:ext cx="3986041" cy="6858000"/>
              <a:chOff x="1" y="0"/>
              <a:chExt cx="3986041" cy="6858000"/>
            </a:xfrm>
          </p:grpSpPr>
          <p:sp>
            <p:nvSpPr>
              <p:cNvPr id="80" name="Freeform: Shape 79">
                <a:extLst>
                  <a:ext uri="{FF2B5EF4-FFF2-40B4-BE49-F238E27FC236}">
                    <a16:creationId xmlns:a16="http://schemas.microsoft.com/office/drawing/2014/main" id="{5F499571-4EEA-4442-B71C-2972335B35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eform: Shape 80">
                <a:extLst>
                  <a:ext uri="{FF2B5EF4-FFF2-40B4-BE49-F238E27FC236}">
                    <a16:creationId xmlns:a16="http://schemas.microsoft.com/office/drawing/2014/main" id="{9FFC7284-7A71-4F33-AB06-E0D1EB1CAF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04" name="Group 76">
              <a:extLst>
                <a:ext uri="{FF2B5EF4-FFF2-40B4-BE49-F238E27FC236}">
                  <a16:creationId xmlns:a16="http://schemas.microsoft.com/office/drawing/2014/main" id="{C27F758D-B23C-459E-AD21-6621782C7268}"/>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2748588" y="0"/>
              <a:ext cx="1339053" cy="6858000"/>
              <a:chOff x="2748588" y="0"/>
              <a:chExt cx="1339053" cy="6858000"/>
            </a:xfrm>
          </p:grpSpPr>
          <p:sp>
            <p:nvSpPr>
              <p:cNvPr id="78" name="Freeform: Shape 77">
                <a:extLst>
                  <a:ext uri="{FF2B5EF4-FFF2-40B4-BE49-F238E27FC236}">
                    <a16:creationId xmlns:a16="http://schemas.microsoft.com/office/drawing/2014/main" id="{08DD5D69-A882-48D7-ACFB-68E2DC6B04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05" name="Freeform: Shape 78">
                <a:extLst>
                  <a:ext uri="{FF2B5EF4-FFF2-40B4-BE49-F238E27FC236}">
                    <a16:creationId xmlns:a16="http://schemas.microsoft.com/office/drawing/2014/main" id="{A2432BD6-3DCC-4397-BD7F-3FE84F3210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pic>
        <p:nvPicPr>
          <p:cNvPr id="4098" name="Picture 2">
            <a:extLst>
              <a:ext uri="{FF2B5EF4-FFF2-40B4-BE49-F238E27FC236}">
                <a16:creationId xmlns:a16="http://schemas.microsoft.com/office/drawing/2014/main" id="{1282E3C3-69DB-3A43-8742-6F6C897DC81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423671" y="1524001"/>
            <a:ext cx="2578484" cy="3810000"/>
          </a:xfrm>
          <a:prstGeom prst="rect">
            <a:avLst/>
          </a:prstGeom>
          <a:noFill/>
          <a:extLst>
            <a:ext uri="{909E8E84-426E-40DD-AFC4-6F175D3DCCD1}">
              <a14:hiddenFill xmlns:a14="http://schemas.microsoft.com/office/drawing/2010/main">
                <a:solidFill>
                  <a:srgbClr val="FFFFFF"/>
                </a:solidFill>
              </a14:hiddenFill>
            </a:ext>
          </a:extLst>
        </p:spPr>
      </p:pic>
      <p:grpSp>
        <p:nvGrpSpPr>
          <p:cNvPr id="83" name="Group 82">
            <a:extLst>
              <a:ext uri="{FF2B5EF4-FFF2-40B4-BE49-F238E27FC236}">
                <a16:creationId xmlns:a16="http://schemas.microsoft.com/office/drawing/2014/main" id="{C9829185-6353-4E3C-B082-AA7F5193916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8104360" y="0"/>
            <a:ext cx="4087640" cy="6858000"/>
            <a:chOff x="1" y="0"/>
            <a:chExt cx="4087640" cy="6858000"/>
          </a:xfrm>
          <a:effectLst>
            <a:outerShdw blurRad="381000" dist="152400" algn="ctr" rotWithShape="0">
              <a:srgbClr val="000000">
                <a:alpha val="10000"/>
              </a:srgbClr>
            </a:outerShdw>
          </a:effectLst>
        </p:grpSpPr>
        <p:grpSp>
          <p:nvGrpSpPr>
            <p:cNvPr id="84" name="Group 83">
              <a:extLst>
                <a:ext uri="{FF2B5EF4-FFF2-40B4-BE49-F238E27FC236}">
                  <a16:creationId xmlns:a16="http://schemas.microsoft.com/office/drawing/2014/main" id="{BB7BB359-8B77-484C-B9CD-6376139A3AB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 y="0"/>
              <a:ext cx="3986041" cy="6858000"/>
              <a:chOff x="1" y="0"/>
              <a:chExt cx="3986041" cy="6858000"/>
            </a:xfrm>
          </p:grpSpPr>
          <p:sp>
            <p:nvSpPr>
              <p:cNvPr id="88" name="Freeform: Shape 87">
                <a:extLst>
                  <a:ext uri="{FF2B5EF4-FFF2-40B4-BE49-F238E27FC236}">
                    <a16:creationId xmlns:a16="http://schemas.microsoft.com/office/drawing/2014/main" id="{AA96BE9D-5B3B-4CA9-8895-33FAA38046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Freeform: Shape 88">
                <a:extLst>
                  <a:ext uri="{FF2B5EF4-FFF2-40B4-BE49-F238E27FC236}">
                    <a16:creationId xmlns:a16="http://schemas.microsoft.com/office/drawing/2014/main" id="{7840E2BF-E954-4173-BF70-2DAE9E19A0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84">
              <a:extLst>
                <a:ext uri="{FF2B5EF4-FFF2-40B4-BE49-F238E27FC236}">
                  <a16:creationId xmlns:a16="http://schemas.microsoft.com/office/drawing/2014/main" id="{3F125B5A-DFAC-4B6D-B14F-287F8C436AAB}"/>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2748588" y="0"/>
              <a:ext cx="1339053" cy="6858000"/>
              <a:chOff x="2748588" y="0"/>
              <a:chExt cx="1339053" cy="6858000"/>
            </a:xfrm>
          </p:grpSpPr>
          <p:sp>
            <p:nvSpPr>
              <p:cNvPr id="86" name="Freeform: Shape 85">
                <a:extLst>
                  <a:ext uri="{FF2B5EF4-FFF2-40B4-BE49-F238E27FC236}">
                    <a16:creationId xmlns:a16="http://schemas.microsoft.com/office/drawing/2014/main" id="{6AF4804F-69E5-479A-9F45-C0E4631715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7" name="Freeform: Shape 86">
                <a:extLst>
                  <a:ext uri="{FF2B5EF4-FFF2-40B4-BE49-F238E27FC236}">
                    <a16:creationId xmlns:a16="http://schemas.microsoft.com/office/drawing/2014/main" id="{3CA5C733-38F9-4D36-A78D-0AB08CCBB5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pic>
        <p:nvPicPr>
          <p:cNvPr id="4100" name="Picture 4">
            <a:extLst>
              <a:ext uri="{FF2B5EF4-FFF2-40B4-BE49-F238E27FC236}">
                <a16:creationId xmlns:a16="http://schemas.microsoft.com/office/drawing/2014/main" id="{4AF47DBB-29E3-A144-BD10-043849448AC6}"/>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201944" y="1738133"/>
            <a:ext cx="2619375" cy="3381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72333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5C234C-968D-4243-AD45-F0B55225B1B7}"/>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a:solidFill>
                  <a:srgbClr val="FFFFFF"/>
                </a:solidFill>
                <a:latin typeface="+mj-lt"/>
                <a:ea typeface="+mj-ea"/>
                <a:cs typeface="+mj-cs"/>
              </a:rPr>
              <a:t>Policy</a:t>
            </a:r>
          </a:p>
        </p:txBody>
      </p:sp>
      <p:cxnSp>
        <p:nvCxnSpPr>
          <p:cNvPr id="10" name="Straight Connector 9">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D9BE914-351B-7246-B3CF-88CD6EF41698}"/>
              </a:ext>
            </a:extLst>
          </p:cNvPr>
          <p:cNvPicPr>
            <a:picLocks noChangeAspect="1"/>
          </p:cNvPicPr>
          <p:nvPr/>
        </p:nvPicPr>
        <p:blipFill>
          <a:blip r:embed="rId3"/>
          <a:stretch>
            <a:fillRect/>
          </a:stretch>
        </p:blipFill>
        <p:spPr>
          <a:xfrm>
            <a:off x="5786636" y="551921"/>
            <a:ext cx="5588000" cy="4851400"/>
          </a:xfrm>
          <a:prstGeom prst="rect">
            <a:avLst/>
          </a:prstGeom>
        </p:spPr>
      </p:pic>
    </p:spTree>
    <p:extLst>
      <p:ext uri="{BB962C8B-B14F-4D97-AF65-F5344CB8AC3E}">
        <p14:creationId xmlns:p14="http://schemas.microsoft.com/office/powerpoint/2010/main" val="23986277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17B5BCB-E4DC-0A44-ACE8-BCB15C44C22C}"/>
              </a:ext>
            </a:extLst>
          </p:cNvPr>
          <p:cNvPicPr>
            <a:picLocks noChangeAspect="1"/>
          </p:cNvPicPr>
          <p:nvPr/>
        </p:nvPicPr>
        <p:blipFill rotWithShape="1">
          <a:blip r:embed="rId2"/>
          <a:srcRect t="6812" r="-1" b="8896"/>
          <a:stretch/>
        </p:blipFill>
        <p:spPr>
          <a:xfrm>
            <a:off x="20" y="10"/>
            <a:ext cx="12188932" cy="6857990"/>
          </a:xfrm>
          <a:prstGeom prst="rect">
            <a:avLst/>
          </a:prstGeom>
        </p:spPr>
      </p:pic>
      <p:sp>
        <p:nvSpPr>
          <p:cNvPr id="21" name="Freeform: Shape 20">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B5BE75C-9C79-9248-935B-53B483374BE7}"/>
              </a:ext>
            </a:extLst>
          </p:cNvPr>
          <p:cNvSpPr>
            <a:spLocks noGrp="1"/>
          </p:cNvSpPr>
          <p:nvPr>
            <p:ph type="title"/>
          </p:nvPr>
        </p:nvSpPr>
        <p:spPr>
          <a:xfrm>
            <a:off x="618062" y="4185749"/>
            <a:ext cx="9265771" cy="622836"/>
          </a:xfrm>
        </p:spPr>
        <p:txBody>
          <a:bodyPr>
            <a:normAutofit/>
          </a:bodyPr>
          <a:lstStyle/>
          <a:p>
            <a:r>
              <a:rPr lang="en-US" sz="3600" dirty="0"/>
              <a:t>Welcome! </a:t>
            </a:r>
          </a:p>
        </p:txBody>
      </p:sp>
      <p:sp>
        <p:nvSpPr>
          <p:cNvPr id="16" name="Content Placeholder 7">
            <a:extLst>
              <a:ext uri="{FF2B5EF4-FFF2-40B4-BE49-F238E27FC236}">
                <a16:creationId xmlns:a16="http://schemas.microsoft.com/office/drawing/2014/main" id="{510924D1-9085-47E6-A71F-5E68FEC9C03C}"/>
              </a:ext>
            </a:extLst>
          </p:cNvPr>
          <p:cNvSpPr>
            <a:spLocks noGrp="1"/>
          </p:cNvSpPr>
          <p:nvPr>
            <p:ph idx="1"/>
          </p:nvPr>
        </p:nvSpPr>
        <p:spPr>
          <a:xfrm>
            <a:off x="618063" y="4856921"/>
            <a:ext cx="9565028" cy="1249240"/>
          </a:xfrm>
        </p:spPr>
        <p:txBody>
          <a:bodyPr>
            <a:normAutofit/>
          </a:bodyPr>
          <a:lstStyle/>
          <a:p>
            <a:pPr marL="0" indent="0">
              <a:buNone/>
            </a:pPr>
            <a:r>
              <a:rPr lang="en-US" sz="1800" dirty="0"/>
              <a:t>Reflections</a:t>
            </a:r>
          </a:p>
          <a:p>
            <a:pPr marL="0" indent="0">
              <a:buNone/>
            </a:pPr>
            <a:r>
              <a:rPr lang="en-US" sz="1800" dirty="0"/>
              <a:t>Introductions</a:t>
            </a:r>
          </a:p>
          <a:p>
            <a:pPr marL="0" indent="0">
              <a:buNone/>
            </a:pPr>
            <a:endParaRPr lang="en-US" sz="1800" dirty="0"/>
          </a:p>
          <a:p>
            <a:pPr marL="0" indent="0">
              <a:buNone/>
            </a:pPr>
            <a:endParaRPr lang="en-US" sz="1800" dirty="0"/>
          </a:p>
        </p:txBody>
      </p:sp>
    </p:spTree>
    <p:extLst>
      <p:ext uri="{BB962C8B-B14F-4D97-AF65-F5344CB8AC3E}">
        <p14:creationId xmlns:p14="http://schemas.microsoft.com/office/powerpoint/2010/main" val="1458805909"/>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5C234C-968D-4243-AD45-F0B55225B1B7}"/>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a:solidFill>
                  <a:srgbClr val="FFFFFF"/>
                </a:solidFill>
                <a:latin typeface="+mj-lt"/>
                <a:ea typeface="+mj-ea"/>
                <a:cs typeface="+mj-cs"/>
              </a:rPr>
              <a:t>Policy</a:t>
            </a:r>
          </a:p>
        </p:txBody>
      </p:sp>
      <p:cxnSp>
        <p:nvCxnSpPr>
          <p:cNvPr id="10" name="Straight Connector 9">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AF8E1ED6-9FC9-C54E-839D-500B28204E3A}"/>
              </a:ext>
            </a:extLst>
          </p:cNvPr>
          <p:cNvSpPr/>
          <p:nvPr/>
        </p:nvSpPr>
        <p:spPr>
          <a:xfrm>
            <a:off x="5312780" y="3244334"/>
            <a:ext cx="6678591" cy="2585323"/>
          </a:xfrm>
          <a:prstGeom prst="rect">
            <a:avLst/>
          </a:prstGeom>
        </p:spPr>
        <p:txBody>
          <a:bodyPr wrap="square">
            <a:spAutoFit/>
          </a:bodyPr>
          <a:lstStyle/>
          <a:p>
            <a:r>
              <a:rPr lang="en-US" dirty="0">
                <a:solidFill>
                  <a:srgbClr val="363636"/>
                </a:solidFill>
                <a:latin typeface="Avenir-Book" panose="02000503020000020003" pitchFamily="2" charset="0"/>
              </a:rPr>
              <a:t>Special Education Legislative Summit</a:t>
            </a:r>
          </a:p>
          <a:p>
            <a:r>
              <a:rPr lang="en-US" dirty="0">
                <a:solidFill>
                  <a:srgbClr val="363636"/>
                </a:solidFill>
                <a:latin typeface="Avenir-Book" panose="02000503020000020003" pitchFamily="2" charset="0"/>
              </a:rPr>
              <a:t>DEC Wrap Around!! </a:t>
            </a:r>
          </a:p>
          <a:p>
            <a:endParaRPr lang="en-US" dirty="0">
              <a:solidFill>
                <a:srgbClr val="363636"/>
              </a:solidFill>
              <a:latin typeface="Avenir-Book" panose="02000503020000020003" pitchFamily="2" charset="0"/>
            </a:endParaRPr>
          </a:p>
          <a:p>
            <a:r>
              <a:rPr lang="en-US" dirty="0">
                <a:solidFill>
                  <a:srgbClr val="363636"/>
                </a:solidFill>
                <a:latin typeface="Avenir-Book" panose="02000503020000020003" pitchFamily="2" charset="0"/>
              </a:rPr>
              <a:t>Sharon Walsh, DEC’s Governmental Relations </a:t>
            </a:r>
          </a:p>
          <a:p>
            <a:endParaRPr lang="en-US" dirty="0">
              <a:solidFill>
                <a:srgbClr val="363636"/>
              </a:solidFill>
              <a:latin typeface="Avenir-Book" panose="02000503020000020003" pitchFamily="2" charset="0"/>
            </a:endParaRPr>
          </a:p>
          <a:p>
            <a:r>
              <a:rPr lang="en-US" dirty="0">
                <a:solidFill>
                  <a:srgbClr val="363636"/>
                </a:solidFill>
                <a:latin typeface="Avenir-Book" panose="02000503020000020003" pitchFamily="2" charset="0"/>
              </a:rPr>
              <a:t>Kuna </a:t>
            </a:r>
            <a:r>
              <a:rPr lang="en-US" dirty="0" err="1">
                <a:solidFill>
                  <a:srgbClr val="363636"/>
                </a:solidFill>
                <a:latin typeface="Avenir-Book" panose="02000503020000020003" pitchFamily="2" charset="0"/>
              </a:rPr>
              <a:t>Tavalin</a:t>
            </a:r>
            <a:r>
              <a:rPr lang="en-US" dirty="0">
                <a:solidFill>
                  <a:srgbClr val="363636"/>
                </a:solidFill>
                <a:latin typeface="Avenir-Book" panose="02000503020000020003" pitchFamily="2" charset="0"/>
              </a:rPr>
              <a:t>, CEC’s Senior Policy and Advocacy Advisor</a:t>
            </a:r>
          </a:p>
          <a:p>
            <a:endParaRPr lang="en-US" dirty="0">
              <a:solidFill>
                <a:srgbClr val="363636"/>
              </a:solidFill>
              <a:latin typeface="Avenir-Book" panose="02000503020000020003" pitchFamily="2" charset="0"/>
            </a:endParaRPr>
          </a:p>
          <a:p>
            <a:endParaRPr lang="en-US" dirty="0">
              <a:solidFill>
                <a:srgbClr val="363636"/>
              </a:solidFill>
              <a:latin typeface="Avenir-Book" panose="02000503020000020003" pitchFamily="2" charset="0"/>
            </a:endParaRPr>
          </a:p>
          <a:p>
            <a:r>
              <a:rPr lang="en-US" b="1" dirty="0"/>
              <a:t>Funding Early Childhood is the Right IDEA Act </a:t>
            </a:r>
            <a:r>
              <a:rPr lang="en-US" dirty="0">
                <a:hlinkClick r:id="rId3"/>
              </a:rPr>
              <a:t>H.R. 4107</a:t>
            </a:r>
            <a:endParaRPr lang="en-US" dirty="0"/>
          </a:p>
        </p:txBody>
      </p:sp>
    </p:spTree>
    <p:extLst>
      <p:ext uri="{BB962C8B-B14F-4D97-AF65-F5344CB8AC3E}">
        <p14:creationId xmlns:p14="http://schemas.microsoft.com/office/powerpoint/2010/main" val="3520838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Flowchart: Document 14">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DF9AD6-7E53-4B1C-8DF7-A6A104947F60}"/>
              </a:ext>
            </a:extLst>
          </p:cNvPr>
          <p:cNvSpPr>
            <a:spLocks noGrp="1"/>
          </p:cNvSpPr>
          <p:nvPr>
            <p:ph type="title"/>
          </p:nvPr>
        </p:nvSpPr>
        <p:spPr>
          <a:xfrm>
            <a:off x="838200" y="171162"/>
            <a:ext cx="2840182" cy="2371148"/>
          </a:xfrm>
        </p:spPr>
        <p:txBody>
          <a:bodyPr vert="horz" lIns="91440" tIns="45720" rIns="91440" bIns="45720" rtlCol="0">
            <a:normAutofit/>
          </a:bodyPr>
          <a:lstStyle/>
          <a:p>
            <a:r>
              <a:rPr lang="en-US" sz="3200" kern="1200">
                <a:solidFill>
                  <a:srgbClr val="FFFFFF"/>
                </a:solidFill>
                <a:latin typeface="+mj-lt"/>
                <a:ea typeface="+mj-ea"/>
                <a:cs typeface="+mj-cs"/>
              </a:rPr>
              <a:t>New Resources</a:t>
            </a:r>
          </a:p>
        </p:txBody>
      </p:sp>
      <p:pic>
        <p:nvPicPr>
          <p:cNvPr id="5" name="Picture 4" descr="A close up of a couple of street signs on a pole&#10;&#10;Description generated with very high confidence">
            <a:extLst>
              <a:ext uri="{FF2B5EF4-FFF2-40B4-BE49-F238E27FC236}">
                <a16:creationId xmlns:a16="http://schemas.microsoft.com/office/drawing/2014/main" id="{CF378211-3F4D-446B-9D97-C9E5E4286E89}"/>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90371" y="3742006"/>
            <a:ext cx="3195829" cy="2235395"/>
          </a:xfrm>
          <a:prstGeom prst="rect">
            <a:avLst/>
          </a:prstGeom>
        </p:spPr>
      </p:pic>
      <p:pic>
        <p:nvPicPr>
          <p:cNvPr id="1026" name="Picture 2">
            <a:extLst>
              <a:ext uri="{FF2B5EF4-FFF2-40B4-BE49-F238E27FC236}">
                <a16:creationId xmlns:a16="http://schemas.microsoft.com/office/drawing/2014/main" id="{E0732F2D-2344-BD40-9AF7-357FF2191D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1524000"/>
            <a:ext cx="38100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BE1E680-5446-964A-A89F-A04048FA71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220995"/>
            <a:ext cx="381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46814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Flowchart: Document 14">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DF9AD6-7E53-4B1C-8DF7-A6A104947F60}"/>
              </a:ext>
            </a:extLst>
          </p:cNvPr>
          <p:cNvSpPr>
            <a:spLocks noGrp="1"/>
          </p:cNvSpPr>
          <p:nvPr>
            <p:ph type="title"/>
          </p:nvPr>
        </p:nvSpPr>
        <p:spPr>
          <a:xfrm>
            <a:off x="838200" y="171162"/>
            <a:ext cx="2840182" cy="2371148"/>
          </a:xfrm>
        </p:spPr>
        <p:txBody>
          <a:bodyPr vert="horz" lIns="91440" tIns="45720" rIns="91440" bIns="45720" rtlCol="0">
            <a:normAutofit/>
          </a:bodyPr>
          <a:lstStyle/>
          <a:p>
            <a:r>
              <a:rPr lang="en-US" sz="3200" kern="1200">
                <a:solidFill>
                  <a:srgbClr val="FFFFFF"/>
                </a:solidFill>
                <a:latin typeface="+mj-lt"/>
                <a:ea typeface="+mj-ea"/>
                <a:cs typeface="+mj-cs"/>
              </a:rPr>
              <a:t>New Resources</a:t>
            </a:r>
          </a:p>
        </p:txBody>
      </p:sp>
      <p:pic>
        <p:nvPicPr>
          <p:cNvPr id="5" name="Picture 4" descr="A close up of a couple of street signs on a pole&#10;&#10;Description generated with very high confidence">
            <a:extLst>
              <a:ext uri="{FF2B5EF4-FFF2-40B4-BE49-F238E27FC236}">
                <a16:creationId xmlns:a16="http://schemas.microsoft.com/office/drawing/2014/main" id="{CF378211-3F4D-446B-9D97-C9E5E4286E89}"/>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90371" y="3742006"/>
            <a:ext cx="3195829" cy="2235395"/>
          </a:xfrm>
          <a:prstGeom prst="rect">
            <a:avLst/>
          </a:prstGeom>
        </p:spPr>
      </p:pic>
      <p:pic>
        <p:nvPicPr>
          <p:cNvPr id="6" name="Picture 5" descr="Text&#10;&#10;Description automatically generated">
            <a:extLst>
              <a:ext uri="{FF2B5EF4-FFF2-40B4-BE49-F238E27FC236}">
                <a16:creationId xmlns:a16="http://schemas.microsoft.com/office/drawing/2014/main" id="{AEA9B2B3-B039-184F-8C75-072AE97D6C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65296" y="294875"/>
            <a:ext cx="2304252" cy="3058037"/>
          </a:xfrm>
          <a:prstGeom prst="rect">
            <a:avLst/>
          </a:prstGeom>
        </p:spPr>
      </p:pic>
      <p:pic>
        <p:nvPicPr>
          <p:cNvPr id="9" name="Picture 8">
            <a:extLst>
              <a:ext uri="{FF2B5EF4-FFF2-40B4-BE49-F238E27FC236}">
                <a16:creationId xmlns:a16="http://schemas.microsoft.com/office/drawing/2014/main" id="{66BB893E-986F-D44A-9154-BB23BAEC9D2E}"/>
              </a:ext>
            </a:extLst>
          </p:cNvPr>
          <p:cNvPicPr>
            <a:picLocks noChangeAspect="1"/>
          </p:cNvPicPr>
          <p:nvPr/>
        </p:nvPicPr>
        <p:blipFill>
          <a:blip r:embed="rId6"/>
          <a:stretch>
            <a:fillRect/>
          </a:stretch>
        </p:blipFill>
        <p:spPr>
          <a:xfrm>
            <a:off x="7109315" y="426893"/>
            <a:ext cx="2133600" cy="2794000"/>
          </a:xfrm>
          <a:prstGeom prst="rect">
            <a:avLst/>
          </a:prstGeom>
        </p:spPr>
      </p:pic>
      <p:pic>
        <p:nvPicPr>
          <p:cNvPr id="11" name="Picture 10">
            <a:extLst>
              <a:ext uri="{FF2B5EF4-FFF2-40B4-BE49-F238E27FC236}">
                <a16:creationId xmlns:a16="http://schemas.microsoft.com/office/drawing/2014/main" id="{4865B9F4-5382-B649-BA0E-C451D01AFF62}"/>
              </a:ext>
            </a:extLst>
          </p:cNvPr>
          <p:cNvPicPr>
            <a:picLocks noChangeAspect="1"/>
          </p:cNvPicPr>
          <p:nvPr/>
        </p:nvPicPr>
        <p:blipFill>
          <a:blip r:embed="rId7"/>
          <a:stretch>
            <a:fillRect/>
          </a:stretch>
        </p:blipFill>
        <p:spPr>
          <a:xfrm>
            <a:off x="5022850" y="3629733"/>
            <a:ext cx="2146300" cy="2794000"/>
          </a:xfrm>
          <a:prstGeom prst="rect">
            <a:avLst/>
          </a:prstGeom>
        </p:spPr>
      </p:pic>
    </p:spTree>
    <p:extLst>
      <p:ext uri="{BB962C8B-B14F-4D97-AF65-F5344CB8AC3E}">
        <p14:creationId xmlns:p14="http://schemas.microsoft.com/office/powerpoint/2010/main" val="29008953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Flowchart: Document 14">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DF9AD6-7E53-4B1C-8DF7-A6A104947F60}"/>
              </a:ext>
            </a:extLst>
          </p:cNvPr>
          <p:cNvSpPr>
            <a:spLocks noGrp="1"/>
          </p:cNvSpPr>
          <p:nvPr>
            <p:ph type="title"/>
          </p:nvPr>
        </p:nvSpPr>
        <p:spPr>
          <a:xfrm>
            <a:off x="838200" y="171162"/>
            <a:ext cx="2840182" cy="2371148"/>
          </a:xfrm>
        </p:spPr>
        <p:txBody>
          <a:bodyPr vert="horz" lIns="91440" tIns="45720" rIns="91440" bIns="45720" rtlCol="0">
            <a:normAutofit/>
          </a:bodyPr>
          <a:lstStyle/>
          <a:p>
            <a:r>
              <a:rPr lang="en-US" sz="3200" kern="1200">
                <a:solidFill>
                  <a:srgbClr val="FFFFFF"/>
                </a:solidFill>
                <a:latin typeface="+mj-lt"/>
                <a:ea typeface="+mj-ea"/>
                <a:cs typeface="+mj-cs"/>
              </a:rPr>
              <a:t>New Resources</a:t>
            </a:r>
          </a:p>
        </p:txBody>
      </p:sp>
      <p:pic>
        <p:nvPicPr>
          <p:cNvPr id="5" name="Picture 4" descr="A close up of a couple of street signs on a pole&#10;&#10;Description generated with very high confidence">
            <a:extLst>
              <a:ext uri="{FF2B5EF4-FFF2-40B4-BE49-F238E27FC236}">
                <a16:creationId xmlns:a16="http://schemas.microsoft.com/office/drawing/2014/main" id="{CF378211-3F4D-446B-9D97-C9E5E4286E89}"/>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90371" y="3742006"/>
            <a:ext cx="3195829" cy="2235395"/>
          </a:xfrm>
          <a:prstGeom prst="rect">
            <a:avLst/>
          </a:prstGeom>
        </p:spPr>
      </p:pic>
      <p:pic>
        <p:nvPicPr>
          <p:cNvPr id="4" name="Picture 3" descr="A child reading a book&#10;&#10;Description automatically generated with medium confidence">
            <a:extLst>
              <a:ext uri="{FF2B5EF4-FFF2-40B4-BE49-F238E27FC236}">
                <a16:creationId xmlns:a16="http://schemas.microsoft.com/office/drawing/2014/main" id="{D2D10EE7-03B2-AF49-BFD7-6F70931D0D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73510" y="333287"/>
            <a:ext cx="5981700" cy="4533900"/>
          </a:xfrm>
          <a:prstGeom prst="rect">
            <a:avLst/>
          </a:prstGeom>
        </p:spPr>
      </p:pic>
    </p:spTree>
    <p:extLst>
      <p:ext uri="{BB962C8B-B14F-4D97-AF65-F5344CB8AC3E}">
        <p14:creationId xmlns:p14="http://schemas.microsoft.com/office/powerpoint/2010/main" val="28939588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A4CEF08-110E-499B-B092-904BE3B7D8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175" y="330200"/>
            <a:ext cx="11169651" cy="58991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40B4CD-1EB5-9143-8F13-B21D49C18000}"/>
              </a:ext>
            </a:extLst>
          </p:cNvPr>
          <p:cNvSpPr>
            <a:spLocks noGrp="1"/>
          </p:cNvSpPr>
          <p:nvPr>
            <p:ph type="title"/>
          </p:nvPr>
        </p:nvSpPr>
        <p:spPr>
          <a:xfrm>
            <a:off x="908050" y="1451610"/>
            <a:ext cx="7245350" cy="3656330"/>
          </a:xfrm>
        </p:spPr>
        <p:txBody>
          <a:bodyPr vert="horz" lIns="91440" tIns="45720" rIns="91440" bIns="45720" rtlCol="0" anchor="ctr">
            <a:normAutofit/>
          </a:bodyPr>
          <a:lstStyle/>
          <a:p>
            <a:pPr fontAlgn="base"/>
            <a:r>
              <a:rPr lang="en-US" sz="3600" dirty="0">
                <a:solidFill>
                  <a:srgbClr val="FFFFFF"/>
                </a:solidFill>
              </a:rPr>
              <a:t>We encourage you to deepen your engagement with DEC and your association peers. </a:t>
            </a:r>
            <a:br>
              <a:rPr lang="en-US" sz="3600" dirty="0">
                <a:solidFill>
                  <a:srgbClr val="FFFFFF"/>
                </a:solidFill>
              </a:rPr>
            </a:br>
            <a:br>
              <a:rPr lang="en-US" sz="3600" dirty="0">
                <a:solidFill>
                  <a:srgbClr val="FFFFFF"/>
                </a:solidFill>
              </a:rPr>
            </a:br>
            <a:r>
              <a:rPr lang="en-US" sz="3600" dirty="0">
                <a:solidFill>
                  <a:srgbClr val="FFFFFF"/>
                </a:solidFill>
              </a:rPr>
              <a:t>Volunteer today!</a:t>
            </a:r>
            <a:br>
              <a:rPr lang="en-US" sz="2100" kern="1200" dirty="0">
                <a:solidFill>
                  <a:srgbClr val="FFFFFF"/>
                </a:solidFill>
                <a:latin typeface="+mj-lt"/>
                <a:ea typeface="+mj-ea"/>
                <a:cs typeface="+mj-cs"/>
              </a:rPr>
            </a:br>
            <a:br>
              <a:rPr lang="en-US" sz="2100" kern="1200" dirty="0">
                <a:solidFill>
                  <a:srgbClr val="FFFFFF"/>
                </a:solidFill>
                <a:latin typeface="+mj-lt"/>
                <a:ea typeface="+mj-ea"/>
                <a:cs typeface="+mj-cs"/>
              </a:rPr>
            </a:br>
            <a:br>
              <a:rPr lang="en-US" sz="2100" kern="1200" dirty="0">
                <a:solidFill>
                  <a:srgbClr val="FFFFFF"/>
                </a:solidFill>
                <a:latin typeface="+mj-lt"/>
                <a:ea typeface="+mj-ea"/>
                <a:cs typeface="+mj-cs"/>
              </a:rPr>
            </a:br>
            <a:endParaRPr lang="en-US" sz="2100" kern="1200" dirty="0">
              <a:solidFill>
                <a:srgbClr val="FFFFFF"/>
              </a:solidFill>
              <a:latin typeface="+mj-lt"/>
              <a:ea typeface="+mj-ea"/>
              <a:cs typeface="+mj-cs"/>
            </a:endParaRPr>
          </a:p>
        </p:txBody>
      </p:sp>
      <p:sp>
        <p:nvSpPr>
          <p:cNvPr id="3" name="Text Placeholder 2">
            <a:extLst>
              <a:ext uri="{FF2B5EF4-FFF2-40B4-BE49-F238E27FC236}">
                <a16:creationId xmlns:a16="http://schemas.microsoft.com/office/drawing/2014/main" id="{A9A80CF7-2339-804D-AC79-7F87BC2970FD}"/>
              </a:ext>
            </a:extLst>
          </p:cNvPr>
          <p:cNvSpPr>
            <a:spLocks noGrp="1"/>
          </p:cNvSpPr>
          <p:nvPr>
            <p:ph type="body" idx="1"/>
          </p:nvPr>
        </p:nvSpPr>
        <p:spPr>
          <a:xfrm>
            <a:off x="8512935" y="1451610"/>
            <a:ext cx="2771016" cy="3656330"/>
          </a:xfrm>
        </p:spPr>
        <p:txBody>
          <a:bodyPr vert="horz" lIns="91440" tIns="45720" rIns="91440" bIns="45720" rtlCol="0" anchor="ctr">
            <a:normAutofit/>
          </a:bodyPr>
          <a:lstStyle/>
          <a:p>
            <a:r>
              <a:rPr lang="en-US" kern="1200" dirty="0">
                <a:solidFill>
                  <a:srgbClr val="FF0000"/>
                </a:solidFill>
                <a:latin typeface="+mn-lt"/>
                <a:ea typeface="+mn-ea"/>
                <a:cs typeface="+mn-cs"/>
              </a:rPr>
              <a:t>THANK YOU!</a:t>
            </a:r>
          </a:p>
          <a:p>
            <a:r>
              <a:rPr lang="en-US" kern="1200" dirty="0">
                <a:solidFill>
                  <a:schemeClr val="accent2"/>
                </a:solidFill>
                <a:latin typeface="+mn-lt"/>
                <a:ea typeface="+mn-ea"/>
                <a:cs typeface="+mn-cs"/>
              </a:rPr>
              <a:t>THANK YOU!</a:t>
            </a:r>
          </a:p>
          <a:p>
            <a:r>
              <a:rPr lang="en-US" kern="1200" dirty="0">
                <a:solidFill>
                  <a:srgbClr val="FFFF00"/>
                </a:solidFill>
                <a:latin typeface="+mn-lt"/>
                <a:ea typeface="+mn-ea"/>
                <a:cs typeface="+mn-cs"/>
              </a:rPr>
              <a:t>THANK YOU!</a:t>
            </a:r>
          </a:p>
          <a:p>
            <a:r>
              <a:rPr lang="en-US" kern="1200" dirty="0">
                <a:solidFill>
                  <a:srgbClr val="00B050"/>
                </a:solidFill>
                <a:latin typeface="+mn-lt"/>
                <a:ea typeface="+mn-ea"/>
                <a:cs typeface="+mn-cs"/>
              </a:rPr>
              <a:t>THANK YOU!</a:t>
            </a:r>
          </a:p>
          <a:p>
            <a:r>
              <a:rPr lang="en-US" kern="1200" dirty="0">
                <a:solidFill>
                  <a:srgbClr val="0070C0"/>
                </a:solidFill>
                <a:highlight>
                  <a:srgbClr val="C0C0C0"/>
                </a:highlight>
                <a:latin typeface="+mn-lt"/>
                <a:ea typeface="+mn-ea"/>
                <a:cs typeface="+mn-cs"/>
              </a:rPr>
              <a:t>THANK YOU!</a:t>
            </a:r>
          </a:p>
          <a:p>
            <a:r>
              <a:rPr lang="en-US" kern="1200" dirty="0">
                <a:solidFill>
                  <a:srgbClr val="FF0000"/>
                </a:solidFill>
                <a:latin typeface="+mn-lt"/>
                <a:ea typeface="+mn-ea"/>
                <a:cs typeface="+mn-cs"/>
              </a:rPr>
              <a:t>THANK YOU!</a:t>
            </a:r>
          </a:p>
          <a:p>
            <a:r>
              <a:rPr lang="en-US" kern="1200" dirty="0">
                <a:solidFill>
                  <a:schemeClr val="accent2"/>
                </a:solidFill>
                <a:latin typeface="+mn-lt"/>
                <a:ea typeface="+mn-ea"/>
                <a:cs typeface="+mn-cs"/>
              </a:rPr>
              <a:t>THANK YOU!</a:t>
            </a:r>
          </a:p>
        </p:txBody>
      </p:sp>
    </p:spTree>
    <p:extLst>
      <p:ext uri="{BB962C8B-B14F-4D97-AF65-F5344CB8AC3E}">
        <p14:creationId xmlns:p14="http://schemas.microsoft.com/office/powerpoint/2010/main" val="10269327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723400-BFA1-483C-A7A7-D21D90086CD7}"/>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7210" b="16222"/>
          <a:stretch/>
        </p:blipFill>
        <p:spPr>
          <a:xfrm>
            <a:off x="20" y="10"/>
            <a:ext cx="12191980" cy="6857990"/>
          </a:xfrm>
          <a:prstGeom prst="rect">
            <a:avLst/>
          </a:prstGeom>
        </p:spPr>
      </p:pic>
    </p:spTree>
    <p:extLst>
      <p:ext uri="{BB962C8B-B14F-4D97-AF65-F5344CB8AC3E}">
        <p14:creationId xmlns:p14="http://schemas.microsoft.com/office/powerpoint/2010/main" val="33519960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3" name="Group 12">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14"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5"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pic>
        <p:nvPicPr>
          <p:cNvPr id="4" name="Picture 3" descr="A collage of a person&#10;&#10;Description automatically generated with low confidence">
            <a:extLst>
              <a:ext uri="{FF2B5EF4-FFF2-40B4-BE49-F238E27FC236}">
                <a16:creationId xmlns:a16="http://schemas.microsoft.com/office/drawing/2014/main" id="{F1595559-CDE4-2A40-8641-05406E2F15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741" y="731837"/>
            <a:ext cx="7046913" cy="5394325"/>
          </a:xfrm>
          <a:prstGeom prst="rect">
            <a:avLst/>
          </a:prstGeom>
        </p:spPr>
      </p:pic>
      <p:sp>
        <p:nvSpPr>
          <p:cNvPr id="2" name="Rectangle 1">
            <a:extLst>
              <a:ext uri="{FF2B5EF4-FFF2-40B4-BE49-F238E27FC236}">
                <a16:creationId xmlns:a16="http://schemas.microsoft.com/office/drawing/2014/main" id="{E251CFBA-1067-E94C-A21D-179AED57CB41}"/>
              </a:ext>
            </a:extLst>
          </p:cNvPr>
          <p:cNvSpPr/>
          <p:nvPr/>
        </p:nvSpPr>
        <p:spPr>
          <a:xfrm>
            <a:off x="2364828" y="5218386"/>
            <a:ext cx="5325023" cy="904602"/>
          </a:xfrm>
          <a:prstGeom prst="rect">
            <a:avLst/>
          </a:prstGeom>
          <a:solidFill>
            <a:srgbClr val="000000">
              <a:alpha val="50000"/>
            </a:srgbClr>
          </a:solidFill>
          <a:ln>
            <a:noFill/>
          </a:ln>
        </p:spPr>
        <p:txBody>
          <a:bodyPr wrap="square" anchor="ctr">
            <a:noAutofit/>
          </a:bodyPr>
          <a:lstStyle/>
          <a:p>
            <a:pPr algn="ctr">
              <a:spcAft>
                <a:spcPts val="600"/>
              </a:spcAft>
            </a:pPr>
            <a:r>
              <a:rPr lang="en-US" sz="1300" dirty="0">
                <a:solidFill>
                  <a:srgbClr val="FFFFFF"/>
                </a:solidFill>
              </a:rPr>
              <a:t>https://</a:t>
            </a:r>
            <a:r>
              <a:rPr lang="en-US" sz="1300" dirty="0" err="1">
                <a:solidFill>
                  <a:srgbClr val="FFFFFF"/>
                </a:solidFill>
              </a:rPr>
              <a:t>www.dec-sped.org</a:t>
            </a:r>
            <a:r>
              <a:rPr lang="en-US" sz="1300" dirty="0">
                <a:solidFill>
                  <a:srgbClr val="FFFFFF"/>
                </a:solidFill>
              </a:rPr>
              <a:t>/executive-board</a:t>
            </a:r>
          </a:p>
        </p:txBody>
      </p:sp>
      <p:sp>
        <p:nvSpPr>
          <p:cNvPr id="3" name="TextBox 2"/>
          <p:cNvSpPr txBox="1"/>
          <p:nvPr/>
        </p:nvSpPr>
        <p:spPr>
          <a:xfrm>
            <a:off x="717148" y="2122331"/>
            <a:ext cx="1647680" cy="584775"/>
          </a:xfrm>
          <a:prstGeom prst="rect">
            <a:avLst/>
          </a:prstGeom>
          <a:solidFill>
            <a:schemeClr val="bg1"/>
          </a:solidFill>
        </p:spPr>
        <p:txBody>
          <a:bodyPr wrap="square" rtlCol="0">
            <a:spAutoFit/>
          </a:bodyPr>
          <a:lstStyle/>
          <a:p>
            <a:r>
              <a:rPr lang="en-US" sz="1600" dirty="0"/>
              <a:t>Megan Vinh, Past-President</a:t>
            </a:r>
          </a:p>
        </p:txBody>
      </p:sp>
      <p:sp>
        <p:nvSpPr>
          <p:cNvPr id="10" name="TextBox 9"/>
          <p:cNvSpPr txBox="1"/>
          <p:nvPr/>
        </p:nvSpPr>
        <p:spPr>
          <a:xfrm>
            <a:off x="2418110" y="1960747"/>
            <a:ext cx="1753159" cy="784830"/>
          </a:xfrm>
          <a:prstGeom prst="rect">
            <a:avLst/>
          </a:prstGeom>
          <a:solidFill>
            <a:schemeClr val="bg1"/>
          </a:solidFill>
        </p:spPr>
        <p:txBody>
          <a:bodyPr wrap="square" rtlCol="0">
            <a:spAutoFit/>
          </a:bodyPr>
          <a:lstStyle/>
          <a:p>
            <a:r>
              <a:rPr lang="en-US" sz="1500" dirty="0"/>
              <a:t>Amanda Quesenberry,  President</a:t>
            </a:r>
          </a:p>
        </p:txBody>
      </p:sp>
      <p:sp>
        <p:nvSpPr>
          <p:cNvPr id="12" name="TextBox 11"/>
          <p:cNvSpPr txBox="1"/>
          <p:nvPr/>
        </p:nvSpPr>
        <p:spPr>
          <a:xfrm>
            <a:off x="4368687" y="2060775"/>
            <a:ext cx="1647680" cy="584775"/>
          </a:xfrm>
          <a:prstGeom prst="rect">
            <a:avLst/>
          </a:prstGeom>
          <a:solidFill>
            <a:schemeClr val="bg1"/>
          </a:solidFill>
        </p:spPr>
        <p:txBody>
          <a:bodyPr wrap="square" rtlCol="0">
            <a:spAutoFit/>
          </a:bodyPr>
          <a:lstStyle/>
          <a:p>
            <a:r>
              <a:rPr lang="en-US" sz="1600" dirty="0"/>
              <a:t>Darla Gundler, President-Elect</a:t>
            </a:r>
          </a:p>
        </p:txBody>
      </p:sp>
      <p:sp>
        <p:nvSpPr>
          <p:cNvPr id="16" name="TextBox 15"/>
          <p:cNvSpPr txBox="1"/>
          <p:nvPr/>
        </p:nvSpPr>
        <p:spPr>
          <a:xfrm>
            <a:off x="6169121" y="2000103"/>
            <a:ext cx="1647680" cy="584775"/>
          </a:xfrm>
          <a:prstGeom prst="rect">
            <a:avLst/>
          </a:prstGeom>
          <a:solidFill>
            <a:schemeClr val="bg1"/>
          </a:solidFill>
        </p:spPr>
        <p:txBody>
          <a:bodyPr wrap="square" rtlCol="0">
            <a:spAutoFit/>
          </a:bodyPr>
          <a:lstStyle/>
          <a:p>
            <a:r>
              <a:rPr lang="en-US" sz="1600" dirty="0"/>
              <a:t>Megan Purcell, Vice-President</a:t>
            </a:r>
          </a:p>
        </p:txBody>
      </p:sp>
      <p:sp>
        <p:nvSpPr>
          <p:cNvPr id="17" name="TextBox 16"/>
          <p:cNvSpPr txBox="1"/>
          <p:nvPr/>
        </p:nvSpPr>
        <p:spPr>
          <a:xfrm>
            <a:off x="668741" y="4097600"/>
            <a:ext cx="1647680" cy="553998"/>
          </a:xfrm>
          <a:prstGeom prst="rect">
            <a:avLst/>
          </a:prstGeom>
          <a:solidFill>
            <a:schemeClr val="bg1"/>
          </a:solidFill>
        </p:spPr>
        <p:txBody>
          <a:bodyPr wrap="square" rtlCol="0">
            <a:spAutoFit/>
          </a:bodyPr>
          <a:lstStyle/>
          <a:p>
            <a:r>
              <a:rPr lang="en-US" sz="1500" dirty="0"/>
              <a:t>LaShorage Shaffer,</a:t>
            </a:r>
          </a:p>
          <a:p>
            <a:r>
              <a:rPr lang="en-US" sz="1500" dirty="0"/>
              <a:t>Secretary</a:t>
            </a:r>
          </a:p>
        </p:txBody>
      </p:sp>
      <p:sp>
        <p:nvSpPr>
          <p:cNvPr id="18" name="TextBox 17"/>
          <p:cNvSpPr txBox="1"/>
          <p:nvPr/>
        </p:nvSpPr>
        <p:spPr>
          <a:xfrm>
            <a:off x="2544517" y="4092086"/>
            <a:ext cx="1647680" cy="584775"/>
          </a:xfrm>
          <a:prstGeom prst="rect">
            <a:avLst/>
          </a:prstGeom>
          <a:solidFill>
            <a:schemeClr val="bg1"/>
          </a:solidFill>
        </p:spPr>
        <p:txBody>
          <a:bodyPr wrap="square" rtlCol="0">
            <a:spAutoFit/>
          </a:bodyPr>
          <a:lstStyle/>
          <a:p>
            <a:r>
              <a:rPr lang="en-US" sz="1600" dirty="0"/>
              <a:t>Jessica Hardy,</a:t>
            </a:r>
          </a:p>
          <a:p>
            <a:r>
              <a:rPr lang="en-US" sz="1600" dirty="0"/>
              <a:t>Treasurer</a:t>
            </a:r>
          </a:p>
        </p:txBody>
      </p:sp>
      <p:sp>
        <p:nvSpPr>
          <p:cNvPr id="19" name="TextBox 18"/>
          <p:cNvSpPr txBox="1"/>
          <p:nvPr/>
        </p:nvSpPr>
        <p:spPr>
          <a:xfrm>
            <a:off x="4306245" y="4092086"/>
            <a:ext cx="1647680" cy="584775"/>
          </a:xfrm>
          <a:prstGeom prst="rect">
            <a:avLst/>
          </a:prstGeom>
          <a:solidFill>
            <a:schemeClr val="bg1"/>
          </a:solidFill>
        </p:spPr>
        <p:txBody>
          <a:bodyPr wrap="square" rtlCol="0">
            <a:spAutoFit/>
          </a:bodyPr>
          <a:lstStyle/>
          <a:p>
            <a:r>
              <a:rPr lang="en-US" sz="1600" dirty="0"/>
              <a:t>Cori Hill, Member-at-Large</a:t>
            </a:r>
          </a:p>
        </p:txBody>
      </p:sp>
      <p:sp>
        <p:nvSpPr>
          <p:cNvPr id="20" name="TextBox 19"/>
          <p:cNvSpPr txBox="1"/>
          <p:nvPr/>
        </p:nvSpPr>
        <p:spPr>
          <a:xfrm>
            <a:off x="654578" y="5830600"/>
            <a:ext cx="1647680" cy="584775"/>
          </a:xfrm>
          <a:prstGeom prst="rect">
            <a:avLst/>
          </a:prstGeom>
          <a:solidFill>
            <a:schemeClr val="bg1"/>
          </a:solidFill>
        </p:spPr>
        <p:txBody>
          <a:bodyPr wrap="square" rtlCol="0">
            <a:spAutoFit/>
          </a:bodyPr>
          <a:lstStyle/>
          <a:p>
            <a:r>
              <a:rPr lang="en-US" sz="1600" dirty="0"/>
              <a:t>Justin Lane, Member-at-Large</a:t>
            </a:r>
          </a:p>
        </p:txBody>
      </p:sp>
      <p:sp>
        <p:nvSpPr>
          <p:cNvPr id="22" name="TextBox 21"/>
          <p:cNvSpPr txBox="1"/>
          <p:nvPr/>
        </p:nvSpPr>
        <p:spPr>
          <a:xfrm>
            <a:off x="6132142" y="4082211"/>
            <a:ext cx="1647680" cy="584775"/>
          </a:xfrm>
          <a:prstGeom prst="rect">
            <a:avLst/>
          </a:prstGeom>
          <a:solidFill>
            <a:schemeClr val="bg1"/>
          </a:solidFill>
        </p:spPr>
        <p:txBody>
          <a:bodyPr wrap="square" rtlCol="0">
            <a:spAutoFit/>
          </a:bodyPr>
          <a:lstStyle/>
          <a:p>
            <a:r>
              <a:rPr lang="en-US" sz="1600" dirty="0"/>
              <a:t>Krista Scott, Member-at-Large</a:t>
            </a:r>
          </a:p>
        </p:txBody>
      </p:sp>
      <p:sp>
        <p:nvSpPr>
          <p:cNvPr id="21" name="TextBox 20">
            <a:extLst>
              <a:ext uri="{FF2B5EF4-FFF2-40B4-BE49-F238E27FC236}">
                <a16:creationId xmlns:a16="http://schemas.microsoft.com/office/drawing/2014/main" id="{D2295843-5482-5A4E-BF2B-FB5EE30ADAE3}"/>
              </a:ext>
            </a:extLst>
          </p:cNvPr>
          <p:cNvSpPr txBox="1"/>
          <p:nvPr/>
        </p:nvSpPr>
        <p:spPr>
          <a:xfrm flipH="1">
            <a:off x="3368357" y="4716791"/>
            <a:ext cx="3605098" cy="461665"/>
          </a:xfrm>
          <a:prstGeom prst="rect">
            <a:avLst/>
          </a:prstGeom>
          <a:noFill/>
        </p:spPr>
        <p:txBody>
          <a:bodyPr wrap="square" rtlCol="0">
            <a:spAutoFit/>
          </a:bodyPr>
          <a:lstStyle/>
          <a:p>
            <a:r>
              <a:rPr lang="en-US" sz="2400" b="1" dirty="0">
                <a:ln w="0"/>
                <a:solidFill>
                  <a:sysClr val="windowText" lastClr="000000"/>
                </a:solidFill>
                <a:effectLst>
                  <a:outerShdw blurRad="38100" dist="25400" dir="5400000" algn="ctr" rotWithShape="0">
                    <a:srgbClr val="6E747A">
                      <a:alpha val="43000"/>
                    </a:srgbClr>
                  </a:outerShdw>
                </a:effectLst>
                <a:latin typeface="Chalkboard" panose="03050602040202020205" pitchFamily="66" charset="77"/>
                <a:ea typeface="Brush Script MT" panose="03060802040406070304" pitchFamily="66" charset="-122"/>
                <a:cs typeface="Brush Script MT" panose="03060802040406070304" pitchFamily="66" charset="-122"/>
              </a:rPr>
              <a:t>DEC Executive Board</a:t>
            </a:r>
          </a:p>
        </p:txBody>
      </p:sp>
    </p:spTree>
    <p:extLst>
      <p:ext uri="{BB962C8B-B14F-4D97-AF65-F5344CB8AC3E}">
        <p14:creationId xmlns:p14="http://schemas.microsoft.com/office/powerpoint/2010/main" val="4260005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35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72693AB-A347-BB45-80BE-4A3E95CB09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2403" y="643467"/>
            <a:ext cx="7987193" cy="5571066"/>
          </a:xfrm>
          <a:prstGeom prst="rect">
            <a:avLst/>
          </a:prstGeom>
        </p:spPr>
      </p:pic>
    </p:spTree>
    <p:extLst>
      <p:ext uri="{BB962C8B-B14F-4D97-AF65-F5344CB8AC3E}">
        <p14:creationId xmlns:p14="http://schemas.microsoft.com/office/powerpoint/2010/main" val="19381464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014620-F607-4247-A812-614D49482F31}"/>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Approval of 2019 Minutes</a:t>
            </a:r>
          </a:p>
        </p:txBody>
      </p:sp>
      <p:sp>
        <p:nvSpPr>
          <p:cNvPr id="3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6E5A684-E942-4070-8ECA-4DEE037001E2}"/>
              </a:ext>
            </a:extLst>
          </p:cNvPr>
          <p:cNvSpPr>
            <a:spLocks noGrp="1"/>
          </p:cNvSpPr>
          <p:nvPr>
            <p:ph idx="1"/>
          </p:nvPr>
        </p:nvSpPr>
        <p:spPr>
          <a:xfrm>
            <a:off x="640080" y="2872899"/>
            <a:ext cx="4243589" cy="3320668"/>
          </a:xfrm>
        </p:spPr>
        <p:txBody>
          <a:bodyPr vert="horz" lIns="91440" tIns="45720" rIns="91440" bIns="45720" rtlCol="0">
            <a:normAutofit/>
          </a:bodyPr>
          <a:lstStyle/>
          <a:p>
            <a:pPr marL="0" indent="0">
              <a:buNone/>
            </a:pPr>
            <a:r>
              <a:rPr lang="en-US" sz="2200"/>
              <a:t>Minutes approved via electronic vote sent out to the attendees.</a:t>
            </a:r>
          </a:p>
        </p:txBody>
      </p:sp>
      <p:pic>
        <p:nvPicPr>
          <p:cNvPr id="5" name="Picture 4">
            <a:extLst>
              <a:ext uri="{FF2B5EF4-FFF2-40B4-BE49-F238E27FC236}">
                <a16:creationId xmlns:a16="http://schemas.microsoft.com/office/drawing/2014/main" id="{72F6EEA5-6128-42F9-95AB-F43D2AD3C9F2}"/>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3066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Picture 6" descr="A close up of a logo&#10;&#10;Description generated with high confidence">
            <a:extLst>
              <a:ext uri="{FF2B5EF4-FFF2-40B4-BE49-F238E27FC236}">
                <a16:creationId xmlns:a16="http://schemas.microsoft.com/office/drawing/2014/main" id="{07851C70-EDF5-4F47-89FF-9693A77CB5D6}"/>
              </a:ext>
            </a:extLst>
          </p:cNvPr>
          <p:cNvPicPr>
            <a:picLocks noChangeAspect="1"/>
          </p:cNvPicPr>
          <p:nvPr/>
        </p:nvPicPr>
        <p:blipFill rotWithShape="1">
          <a:blip r:embed="rId2">
            <a:duotone>
              <a:prstClr val="black"/>
              <a:schemeClr val="tx2">
                <a:tint val="45000"/>
                <a:satMod val="400000"/>
              </a:schemeClr>
            </a:duotone>
            <a:alphaModFix amt="25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139" b="13375"/>
          <a:stretch/>
        </p:blipFill>
        <p:spPr>
          <a:xfrm>
            <a:off x="20" y="10"/>
            <a:ext cx="12191980" cy="6857990"/>
          </a:xfrm>
          <a:prstGeom prst="rect">
            <a:avLst/>
          </a:prstGeom>
        </p:spPr>
      </p:pic>
      <p:sp>
        <p:nvSpPr>
          <p:cNvPr id="2" name="Title 1">
            <a:extLst>
              <a:ext uri="{FF2B5EF4-FFF2-40B4-BE49-F238E27FC236}">
                <a16:creationId xmlns:a16="http://schemas.microsoft.com/office/drawing/2014/main" id="{4C801B9D-E4B0-46B9-96F6-106C5A30C486}"/>
              </a:ext>
            </a:extLst>
          </p:cNvPr>
          <p:cNvSpPr>
            <a:spLocks noGrp="1"/>
          </p:cNvSpPr>
          <p:nvPr>
            <p:ph type="title"/>
          </p:nvPr>
        </p:nvSpPr>
        <p:spPr>
          <a:xfrm>
            <a:off x="838200" y="365125"/>
            <a:ext cx="10515600" cy="1325563"/>
          </a:xfrm>
        </p:spPr>
        <p:txBody>
          <a:bodyPr>
            <a:normAutofit/>
          </a:bodyPr>
          <a:lstStyle/>
          <a:p>
            <a:r>
              <a:rPr lang="en-US"/>
              <a:t>Recognition of Retired Board Members</a:t>
            </a:r>
          </a:p>
        </p:txBody>
      </p:sp>
      <p:graphicFrame>
        <p:nvGraphicFramePr>
          <p:cNvPr id="4" name="Content Placeholder 3">
            <a:extLst>
              <a:ext uri="{FF2B5EF4-FFF2-40B4-BE49-F238E27FC236}">
                <a16:creationId xmlns:a16="http://schemas.microsoft.com/office/drawing/2014/main" id="{6C986A53-769D-4C97-BABE-1889FB0D3A3E}"/>
              </a:ext>
            </a:extLst>
          </p:cNvPr>
          <p:cNvGraphicFramePr>
            <a:graphicFrameLocks noGrp="1"/>
          </p:cNvGraphicFramePr>
          <p:nvPr>
            <p:ph idx="1"/>
            <p:extLst>
              <p:ext uri="{D42A27DB-BD31-4B8C-83A1-F6EECF244321}">
                <p14:modId xmlns:p14="http://schemas.microsoft.com/office/powerpoint/2010/main" val="93452314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AutoShape 2" descr="Ted Burke | The Early Childhood Personnel Cente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52551" y="2055803"/>
            <a:ext cx="2916926" cy="3041022"/>
          </a:xfrm>
          <a:prstGeom prst="rect">
            <a:avLst/>
          </a:prstGeom>
        </p:spPr>
      </p:pic>
      <p:pic>
        <p:nvPicPr>
          <p:cNvPr id="6" name="Picture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52309" y="2055803"/>
            <a:ext cx="2526723" cy="3158403"/>
          </a:xfrm>
          <a:prstGeom prst="rect">
            <a:avLst/>
          </a:prstGeom>
        </p:spPr>
      </p:pic>
    </p:spTree>
    <p:extLst>
      <p:ext uri="{BB962C8B-B14F-4D97-AF65-F5344CB8AC3E}">
        <p14:creationId xmlns:p14="http://schemas.microsoft.com/office/powerpoint/2010/main" val="3687218817"/>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Picture 6" descr="A close up of a logo&#10;&#10;Description generated with high confidence">
            <a:extLst>
              <a:ext uri="{FF2B5EF4-FFF2-40B4-BE49-F238E27FC236}">
                <a16:creationId xmlns:a16="http://schemas.microsoft.com/office/drawing/2014/main" id="{07851C70-EDF5-4F47-89FF-9693A77CB5D6}"/>
              </a:ext>
            </a:extLst>
          </p:cNvPr>
          <p:cNvPicPr>
            <a:picLocks noChangeAspect="1"/>
          </p:cNvPicPr>
          <p:nvPr/>
        </p:nvPicPr>
        <p:blipFill rotWithShape="1">
          <a:blip r:embed="rId2">
            <a:duotone>
              <a:prstClr val="black"/>
              <a:schemeClr val="tx2">
                <a:tint val="45000"/>
                <a:satMod val="400000"/>
              </a:schemeClr>
            </a:duotone>
            <a:alphaModFix amt="25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139" b="13375"/>
          <a:stretch/>
        </p:blipFill>
        <p:spPr>
          <a:xfrm>
            <a:off x="20" y="10"/>
            <a:ext cx="12191980" cy="6857990"/>
          </a:xfrm>
          <a:prstGeom prst="rect">
            <a:avLst/>
          </a:prstGeom>
        </p:spPr>
      </p:pic>
      <p:sp>
        <p:nvSpPr>
          <p:cNvPr id="2" name="Title 1">
            <a:extLst>
              <a:ext uri="{FF2B5EF4-FFF2-40B4-BE49-F238E27FC236}">
                <a16:creationId xmlns:a16="http://schemas.microsoft.com/office/drawing/2014/main" id="{4C801B9D-E4B0-46B9-96F6-106C5A30C486}"/>
              </a:ext>
            </a:extLst>
          </p:cNvPr>
          <p:cNvSpPr>
            <a:spLocks noGrp="1"/>
          </p:cNvSpPr>
          <p:nvPr>
            <p:ph type="title"/>
          </p:nvPr>
        </p:nvSpPr>
        <p:spPr>
          <a:xfrm>
            <a:off x="838200" y="365125"/>
            <a:ext cx="10515600" cy="1325563"/>
          </a:xfrm>
        </p:spPr>
        <p:txBody>
          <a:bodyPr>
            <a:normAutofit/>
          </a:bodyPr>
          <a:lstStyle/>
          <a:p>
            <a:r>
              <a:rPr lang="en-US" dirty="0"/>
              <a:t>Introduction of New EB Members -  07/01/21</a:t>
            </a:r>
          </a:p>
        </p:txBody>
      </p:sp>
      <p:graphicFrame>
        <p:nvGraphicFramePr>
          <p:cNvPr id="4" name="Content Placeholder 3">
            <a:extLst>
              <a:ext uri="{FF2B5EF4-FFF2-40B4-BE49-F238E27FC236}">
                <a16:creationId xmlns:a16="http://schemas.microsoft.com/office/drawing/2014/main" id="{6C986A53-769D-4C97-BABE-1889FB0D3A3E}"/>
              </a:ext>
            </a:extLst>
          </p:cNvPr>
          <p:cNvGraphicFramePr>
            <a:graphicFrameLocks noGrp="1"/>
          </p:cNvGraphicFramePr>
          <p:nvPr>
            <p:ph idx="1"/>
            <p:extLst>
              <p:ext uri="{D42A27DB-BD31-4B8C-83A1-F6EECF244321}">
                <p14:modId xmlns:p14="http://schemas.microsoft.com/office/powerpoint/2010/main" val="358766095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AutoShape 2" descr="Ted Burke | The Early Childhood Personnel Cente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descr="A person smiling for the camera&#10;&#10;Description automatically generated with low confidence">
            <a:extLst>
              <a:ext uri="{FF2B5EF4-FFF2-40B4-BE49-F238E27FC236}">
                <a16:creationId xmlns:a16="http://schemas.microsoft.com/office/drawing/2014/main" id="{67AF1134-C363-CE4A-8F97-6B354701F26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22322" y="1835161"/>
            <a:ext cx="2890683" cy="3031807"/>
          </a:xfrm>
          <a:prstGeom prst="rect">
            <a:avLst/>
          </a:prstGeom>
        </p:spPr>
      </p:pic>
      <p:pic>
        <p:nvPicPr>
          <p:cNvPr id="11" name="Picture 10" descr="A person wearing a blue shirt and orange tie&#10;&#10;Description automatically generated with medium confidence">
            <a:extLst>
              <a:ext uri="{FF2B5EF4-FFF2-40B4-BE49-F238E27FC236}">
                <a16:creationId xmlns:a16="http://schemas.microsoft.com/office/drawing/2014/main" id="{5F8E06AA-F4B5-9648-A848-0180DB120D9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21678" y="1825625"/>
            <a:ext cx="2698954" cy="3031807"/>
          </a:xfrm>
          <a:prstGeom prst="rect">
            <a:avLst/>
          </a:prstGeom>
        </p:spPr>
      </p:pic>
    </p:spTree>
    <p:extLst>
      <p:ext uri="{BB962C8B-B14F-4D97-AF65-F5344CB8AC3E}">
        <p14:creationId xmlns:p14="http://schemas.microsoft.com/office/powerpoint/2010/main" val="4149262547"/>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F1985C-0DFC-E947-81D3-143EDBBC2E88}"/>
              </a:ext>
            </a:extLst>
          </p:cNvPr>
          <p:cNvSpPr>
            <a:spLocks noGrp="1"/>
          </p:cNvSpPr>
          <p:nvPr>
            <p:ph type="title"/>
          </p:nvPr>
        </p:nvSpPr>
        <p:spPr>
          <a:xfrm>
            <a:off x="466722" y="586855"/>
            <a:ext cx="3201366" cy="3387497"/>
          </a:xfrm>
        </p:spPr>
        <p:txBody>
          <a:bodyPr anchor="b">
            <a:normAutofit/>
          </a:bodyPr>
          <a:lstStyle/>
          <a:p>
            <a:pPr algn="r"/>
            <a:r>
              <a:rPr lang="en-US" sz="4000" b="1">
                <a:solidFill>
                  <a:srgbClr val="FFFFFF"/>
                </a:solidFill>
              </a:rPr>
              <a:t>DEC Leaders in CEC! </a:t>
            </a:r>
          </a:p>
        </p:txBody>
      </p:sp>
      <p:sp>
        <p:nvSpPr>
          <p:cNvPr id="3" name="Content Placeholder 2">
            <a:extLst>
              <a:ext uri="{FF2B5EF4-FFF2-40B4-BE49-F238E27FC236}">
                <a16:creationId xmlns:a16="http://schemas.microsoft.com/office/drawing/2014/main" id="{19F866EE-7D49-AB4C-A1BD-89E4E9754A16}"/>
              </a:ext>
            </a:extLst>
          </p:cNvPr>
          <p:cNvSpPr>
            <a:spLocks noGrp="1"/>
          </p:cNvSpPr>
          <p:nvPr>
            <p:ph idx="1"/>
          </p:nvPr>
        </p:nvSpPr>
        <p:spPr>
          <a:xfrm>
            <a:off x="4810259" y="649480"/>
            <a:ext cx="6555347" cy="5546047"/>
          </a:xfrm>
        </p:spPr>
        <p:txBody>
          <a:bodyPr anchor="ctr">
            <a:normAutofit/>
          </a:bodyPr>
          <a:lstStyle/>
          <a:p>
            <a:pPr marL="0" indent="0">
              <a:buNone/>
            </a:pPr>
            <a:r>
              <a:rPr lang="en-US" sz="2000" b="1"/>
              <a:t>IDC - Ted Burke ( DEC Past President) – co-chair</a:t>
            </a:r>
          </a:p>
          <a:p>
            <a:pPr marL="0" indent="0">
              <a:buNone/>
            </a:pPr>
            <a:endParaRPr lang="en-US" sz="2000" b="1"/>
          </a:p>
          <a:p>
            <a:pPr marL="0" indent="0">
              <a:buNone/>
            </a:pPr>
            <a:r>
              <a:rPr lang="en-US" sz="2000" b="1"/>
              <a:t>PROJECT 2020 – Megan Vinh, Megan Purcell, Justin Lane (Current Board members)</a:t>
            </a:r>
          </a:p>
          <a:p>
            <a:pPr marL="0" indent="0">
              <a:buNone/>
            </a:pPr>
            <a:endParaRPr lang="en-US" sz="2000" b="1"/>
          </a:p>
          <a:p>
            <a:pPr marL="0" indent="0">
              <a:buNone/>
            </a:pPr>
            <a:r>
              <a:rPr lang="en-US" sz="2000" b="1"/>
              <a:t>CEC Policy Steering Committee - </a:t>
            </a:r>
          </a:p>
          <a:p>
            <a:pPr marL="0" indent="0">
              <a:buNone/>
            </a:pPr>
            <a:endParaRPr lang="en-US" sz="2000" b="1"/>
          </a:p>
          <a:p>
            <a:pPr marL="0" indent="0">
              <a:buNone/>
            </a:pPr>
            <a:r>
              <a:rPr lang="en-US" sz="2000" b="1"/>
              <a:t>Amanda Schwartz (PAC Committee, Policy Strand Lead)</a:t>
            </a:r>
          </a:p>
          <a:p>
            <a:pPr marL="0" indent="0">
              <a:buNone/>
            </a:pPr>
            <a:endParaRPr lang="en-US" sz="2000" b="1"/>
          </a:p>
          <a:p>
            <a:pPr marL="0" indent="0">
              <a:buNone/>
            </a:pPr>
            <a:r>
              <a:rPr lang="en-US" sz="2000" b="1"/>
              <a:t>Nate Marsden (PAC Committee)</a:t>
            </a:r>
          </a:p>
        </p:txBody>
      </p:sp>
    </p:spTree>
    <p:extLst>
      <p:ext uri="{BB962C8B-B14F-4D97-AF65-F5344CB8AC3E}">
        <p14:creationId xmlns:p14="http://schemas.microsoft.com/office/powerpoint/2010/main" val="36545572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132EF9-D74C-6345-9ACF-0984D8A5A968}"/>
              </a:ext>
            </a:extLst>
          </p:cNvPr>
          <p:cNvSpPr>
            <a:spLocks noChangeArrowheads="1"/>
          </p:cNvSpPr>
          <p:nvPr/>
        </p:nvSpPr>
        <p:spPr bwMode="auto">
          <a:xfrm>
            <a:off x="201882" y="605055"/>
            <a:ext cx="11839698"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solidFill>
                  <a:srgbClr val="4696DB"/>
                </a:solidFill>
                <a:effectLst/>
                <a:latin typeface="helvetica-w01-roman"/>
              </a:rPr>
              <a:t>2020 DEC Award Winners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152635"/>
                </a:solidFill>
                <a:effectLst/>
                <a:latin typeface="inherit"/>
              </a:rPr>
              <a:t>Congratulations to the following DEC Award Winners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152635"/>
                </a:solidFill>
                <a:effectLst/>
                <a:latin typeface="inherit"/>
              </a:rPr>
              <a:t>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1" i="0" u="none" strike="noStrike" cap="none" normalizeH="0" baseline="0" dirty="0">
                <a:ln>
                  <a:noFill/>
                </a:ln>
                <a:solidFill>
                  <a:srgbClr val="152635"/>
                </a:solidFill>
                <a:effectLst/>
                <a:latin typeface="inherit"/>
              </a:rPr>
              <a:t>Lori Arndt</a:t>
            </a:r>
            <a:r>
              <a:rPr kumimoji="0" lang="en-US" altLang="en-US" sz="2400" b="0" i="0" u="none" strike="noStrike" cap="none" normalizeH="0" baseline="0" dirty="0">
                <a:ln>
                  <a:noFill/>
                </a:ln>
                <a:solidFill>
                  <a:srgbClr val="152635"/>
                </a:solidFill>
                <a:effectLst/>
                <a:latin typeface="inherit"/>
              </a:rPr>
              <a:t> - The Rose C. Engel Award for Excellence in Professional Practice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1" i="0" u="none" strike="noStrike" cap="none" normalizeH="0" baseline="0" dirty="0">
                <a:ln>
                  <a:noFill/>
                </a:ln>
                <a:solidFill>
                  <a:srgbClr val="152635"/>
                </a:solidFill>
                <a:effectLst/>
                <a:latin typeface="inherit"/>
              </a:rPr>
              <a:t>Carol </a:t>
            </a:r>
            <a:r>
              <a:rPr kumimoji="0" lang="en-US" altLang="en-US" sz="2400" b="1" i="0" u="none" strike="noStrike" cap="none" normalizeH="0" baseline="0" dirty="0" err="1">
                <a:ln>
                  <a:noFill/>
                </a:ln>
                <a:solidFill>
                  <a:srgbClr val="152635"/>
                </a:solidFill>
                <a:effectLst/>
                <a:latin typeface="inherit"/>
              </a:rPr>
              <a:t>Trivette</a:t>
            </a:r>
            <a:r>
              <a:rPr kumimoji="0" lang="en-US" altLang="en-US" sz="2400" b="0" i="0" u="none" strike="noStrike" cap="none" normalizeH="0" baseline="0" dirty="0">
                <a:ln>
                  <a:noFill/>
                </a:ln>
                <a:solidFill>
                  <a:srgbClr val="152635"/>
                </a:solidFill>
                <a:effectLst/>
                <a:latin typeface="inherit"/>
              </a:rPr>
              <a:t> - The Mary McEvoy Service to the Field Award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1" i="0" u="none" strike="noStrike" cap="none" normalizeH="0" baseline="0" dirty="0">
                <a:ln>
                  <a:noFill/>
                </a:ln>
                <a:solidFill>
                  <a:srgbClr val="152635"/>
                </a:solidFill>
                <a:effectLst/>
                <a:latin typeface="inherit"/>
              </a:rPr>
              <a:t>Maria Hugh</a:t>
            </a:r>
            <a:r>
              <a:rPr kumimoji="0" lang="en-US" altLang="en-US" sz="2400" b="0" i="0" u="none" strike="noStrike" cap="none" normalizeH="0" baseline="0" dirty="0">
                <a:ln>
                  <a:noFill/>
                </a:ln>
                <a:solidFill>
                  <a:srgbClr val="152635"/>
                </a:solidFill>
                <a:effectLst/>
                <a:latin typeface="inherit"/>
              </a:rPr>
              <a:t> - The J. David Sexton Doctoral Student Award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1" i="0" u="none" strike="noStrike" cap="none" normalizeH="0" baseline="0" dirty="0">
                <a:ln>
                  <a:noFill/>
                </a:ln>
                <a:solidFill>
                  <a:srgbClr val="152635"/>
                </a:solidFill>
                <a:effectLst/>
                <a:latin typeface="inherit"/>
              </a:rPr>
              <a:t>Sarah Tozer</a:t>
            </a:r>
            <a:r>
              <a:rPr kumimoji="0" lang="en-US" altLang="en-US" sz="2400" b="0" i="0" u="none" strike="noStrike" cap="none" normalizeH="0" baseline="0" dirty="0">
                <a:ln>
                  <a:noFill/>
                </a:ln>
                <a:solidFill>
                  <a:srgbClr val="152635"/>
                </a:solidFill>
                <a:effectLst/>
                <a:latin typeface="inherit"/>
              </a:rPr>
              <a:t> - The Kathleen W. McCartan Award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1" i="0" u="none" strike="noStrike" cap="none" normalizeH="0" baseline="0" dirty="0">
                <a:ln>
                  <a:noFill/>
                </a:ln>
                <a:solidFill>
                  <a:srgbClr val="152635"/>
                </a:solidFill>
                <a:effectLst/>
                <a:latin typeface="inherit"/>
              </a:rPr>
              <a:t>Serra </a:t>
            </a:r>
            <a:r>
              <a:rPr kumimoji="0" lang="en-US" altLang="en-US" sz="2400" b="1" i="0" u="none" strike="noStrike" cap="none" normalizeH="0" baseline="0" dirty="0" err="1">
                <a:ln>
                  <a:noFill/>
                </a:ln>
                <a:solidFill>
                  <a:srgbClr val="152635"/>
                </a:solidFill>
                <a:effectLst/>
                <a:latin typeface="inherit"/>
              </a:rPr>
              <a:t>Acar</a:t>
            </a:r>
            <a:r>
              <a:rPr kumimoji="0" lang="en-US" altLang="en-US" sz="2400" b="0" i="0" u="none" strike="noStrike" cap="none" normalizeH="0" baseline="0" dirty="0">
                <a:ln>
                  <a:noFill/>
                </a:ln>
                <a:solidFill>
                  <a:srgbClr val="152635"/>
                </a:solidFill>
                <a:effectLst/>
                <a:latin typeface="inherit"/>
              </a:rPr>
              <a:t> - The Merle B. Karnes Award for Service to the Division for Early Childhood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1" i="0" u="none" strike="noStrike" cap="none" normalizeH="0" baseline="0" dirty="0">
                <a:ln>
                  <a:noFill/>
                </a:ln>
                <a:solidFill>
                  <a:srgbClr val="152635"/>
                </a:solidFill>
                <a:effectLst/>
                <a:latin typeface="inherit"/>
              </a:rPr>
              <a:t>Ann Bingham and Laurie </a:t>
            </a:r>
            <a:r>
              <a:rPr kumimoji="0" lang="en-US" altLang="en-US" sz="2400" b="1" i="0" u="none" strike="noStrike" cap="none" normalizeH="0" baseline="0" dirty="0" err="1">
                <a:ln>
                  <a:noFill/>
                </a:ln>
                <a:solidFill>
                  <a:srgbClr val="152635"/>
                </a:solidFill>
                <a:effectLst/>
                <a:latin typeface="inherit"/>
              </a:rPr>
              <a:t>Dinnebeil</a:t>
            </a:r>
            <a:r>
              <a:rPr kumimoji="0" lang="en-US" altLang="en-US" sz="2400" b="0" i="0" u="none" strike="noStrike" cap="none" normalizeH="0" baseline="0" dirty="0">
                <a:ln>
                  <a:noFill/>
                </a:ln>
                <a:solidFill>
                  <a:srgbClr val="152635"/>
                </a:solidFill>
                <a:effectLst/>
                <a:latin typeface="inherit"/>
              </a:rPr>
              <a:t> - The DEC Award for Mentoring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26" name="Picture 2">
            <a:extLst>
              <a:ext uri="{FF2B5EF4-FFF2-40B4-BE49-F238E27FC236}">
                <a16:creationId xmlns:a16="http://schemas.microsoft.com/office/drawing/2014/main" id="{06D1A2B3-3D82-8A40-94E7-D50B7E1E20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7558" y="4729261"/>
            <a:ext cx="4357510" cy="1688572"/>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3">
            <a:extLst>
              <a:ext uri="{FF2B5EF4-FFF2-40B4-BE49-F238E27FC236}">
                <a16:creationId xmlns:a16="http://schemas.microsoft.com/office/drawing/2014/main" id="{156840AA-5D66-DC4E-A6D5-43322587115B}"/>
              </a:ext>
            </a:extLst>
          </p:cNvPr>
          <p:cNvSpPr>
            <a:spLocks noChangeAspect="1" noChangeArrowheads="1"/>
          </p:cNvSpPr>
          <p:nvPr/>
        </p:nvSpPr>
        <p:spPr bwMode="auto">
          <a:xfrm>
            <a:off x="6265333" y="121267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52759633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2"/>
  <p:tag name="MMPROD_UIDATA" val="&lt;database version=&quot;11.0&quot;&gt;&lt;object type=&quot;1&quot; unique_id=&quot;10001&quot;&gt;&lt;object type=&quot;2&quot; unique_id=&quot;82844&quot;&gt;&lt;object type=&quot;3&quot; unique_id=&quot;82845&quot;&gt;&lt;property id=&quot;20148&quot; value=&quot;5&quot;/&gt;&lt;property id=&quot;20300&quot; value=&quot;Slide 1 - &amp;quot;Annual Business Meeting&amp;quot;&quot;/&gt;&lt;property id=&quot;20307&quot; value=&quot;256&quot;/&gt;&lt;/object&gt;&lt;object type=&quot;3&quot; unique_id=&quot;82846&quot;&gt;&lt;property id=&quot;20148&quot; value=&quot;5&quot;/&gt;&lt;property id=&quot;20300&quot; value=&quot;Slide 2 - &amp;quot;Welcome&amp;quot;&quot;/&gt;&lt;property id=&quot;20307&quot; value=&quot;259&quot;/&gt;&lt;/object&gt;&lt;object type=&quot;3&quot; unique_id=&quot;82847&quot;&gt;&lt;property id=&quot;20148&quot; value=&quot;5&quot;/&gt;&lt;property id=&quot;20300&quot; value=&quot;Slide 3 - &amp;quot;Approval of 2017 Minutes&amp;quot;&quot;/&gt;&lt;property id=&quot;20307&quot; value=&quot;258&quot;/&gt;&lt;/object&gt;&lt;object type=&quot;3&quot; unique_id=&quot;82848&quot;&gt;&lt;property id=&quot;20148&quot; value=&quot;5&quot;/&gt;&lt;property id=&quot;20300&quot; value=&quot;Slide 4 - &amp;quot;Recognition of Retired Board Members&amp;quot;&quot;/&gt;&lt;property id=&quot;20307&quot; value=&quot;260&quot;/&gt;&lt;/object&gt;&lt;object type=&quot;3&quot; unique_id=&quot;82849&quot;&gt;&lt;property id=&quot;20148&quot; value=&quot;5&quot;/&gt;&lt;property id=&quot;20300&quot; value=&quot;Slide 5 - &amp;quot;Introduction of Executive Board Candidates&amp;quot;&quot;/&gt;&lt;property id=&quot;20307&quot; value=&quot;261&quot;/&gt;&lt;/object&gt;&lt;object type=&quot;3&quot; unique_id=&quot;83641&quot;&gt;&lt;property id=&quot;20148&quot; value=&quot;5&quot;/&gt;&lt;property id=&quot;20300&quot; value=&quot;Slide 6 - &amp;quot;Highlights from the Annual Report from the Executive Board and Executive Office for 2017-2018&amp;quot;&quot;/&gt;&lt;property id=&quot;20307&quot; value=&quot;262&quot;/&gt;&lt;/object&gt;&lt;object type=&quot;3&quot; unique_id=&quot;83642&quot;&gt;&lt;property id=&quot;20148&quot; value=&quot;5&quot;/&gt;&lt;property id=&quot;20300&quot; value=&quot;Slide 7 - &amp;quot;Because It Matters&amp;quot;&quot;/&gt;&lt;property id=&quot;20307&quot; value=&quot;360&quot;/&gt;&lt;/object&gt;&lt;object type=&quot;3&quot; unique_id=&quot;83643&quot;&gt;&lt;property id=&quot;20148&quot; value=&quot;5&quot;/&gt;&lt;property id=&quot;20300&quot; value=&quot;Slide 8 - &amp;quot;Partnerships&amp;quot;&quot;/&gt;&lt;property id=&quot;20307&quot; value=&quot;361&quot;/&gt;&lt;/object&gt;&lt;object type=&quot;3&quot; unique_id=&quot;83674&quot;&gt;&lt;property id=&quot;20148&quot; value=&quot;5&quot;/&gt;&lt;property id=&quot;20300&quot; value=&quot;Slide 9 - &amp;quot;Standards&amp;quot;&quot;/&gt;&lt;property id=&quot;20307&quot; value=&quot;362&quot;/&gt;&lt;/object&gt;&lt;object type=&quot;3&quot; unique_id=&quot;83708&quot;&gt;&lt;property id=&quot;20148&quot; value=&quot;5&quot;/&gt;&lt;property id=&quot;20300&quot; value=&quot;Slide 10 - &amp;quot;Policy&amp;quot;&quot;/&gt;&lt;property id=&quot;20307&quot; value=&quot;363&quot;/&gt;&lt;/object&gt;&lt;object type=&quot;3&quot; unique_id=&quot;83757&quot;&gt;&lt;property id=&quot;20148&quot; value=&quot;5&quot;/&gt;&lt;property id=&quot;20300&quot; value=&quot;Slide 11 - &amp;quot;New Resources&amp;quot;&quot;/&gt;&lt;property id=&quot;20307&quot; value=&quot;364&quot;/&gt;&lt;/object&gt;&lt;object type=&quot;3&quot; unique_id=&quot;83758&quot;&gt;&lt;property id=&quot;20148&quot; value=&quot;5&quot;/&gt;&lt;property id=&quot;20300&quot; value=&quot;Slide 12 - &amp;quot;Restructure&amp;quot;&quot;/&gt;&lt;property id=&quot;20307&quot; value=&quot;365&quot;/&gt;&lt;/object&gt;&lt;object type=&quot;3&quot; unique_id=&quot;83801&quot;&gt;&lt;property id=&quot;20148&quot; value=&quot;5&quot;/&gt;&lt;property id=&quot;20300&quot; value=&quot;Slide 13 - &amp;quot;Restructure&amp;quot;&quot;/&gt;&lt;property id=&quot;20307&quot; value=&quot;366&quot;/&gt;&lt;/object&gt;&lt;object type=&quot;3&quot; unique_id=&quot;83802&quot;&gt;&lt;property id=&quot;20148&quot; value=&quot;5&quot;/&gt;&lt;property id=&quot;20300&quot; value=&quot;Slide 14 - &amp;quot;Technology&amp;quot;&quot;/&gt;&lt;property id=&quot;20307&quot; value=&quot;367&quot;/&gt;&lt;/object&gt;&lt;object type=&quot;3&quot; unique_id=&quot;83899&quot;&gt;&lt;property id=&quot;20148&quot; value=&quot;5&quot;/&gt;&lt;property id=&quot;20300&quot; value=&quot;Slide 15 - &amp;quot;Conference&amp;quot;&quot;/&gt;&lt;property id=&quot;20307&quot; value=&quot;368&quot;/&gt;&lt;/object&gt;&lt;object type=&quot;3&quot; unique_id=&quot;83900&quot;&gt;&lt;property id=&quot;20148&quot; value=&quot;5&quot;/&gt;&lt;property id=&quot;20300&quot; value=&quot;Slide 16 - &amp;quot;Financials&amp;quot;&quot;/&gt;&lt;property id=&quot;20307&quot; value=&quot;369&quot;/&gt;&lt;/object&gt;&lt;object type=&quot;3&quot; unique_id=&quot;83901&quot;&gt;&lt;property id=&quot;20148&quot; value=&quot;5&quot;/&gt;&lt;property id=&quot;20300&quot; value=&quot;Slide 17&quot;/&gt;&lt;property id=&quot;20307&quot; value=&quot;370&quot;/&gt;&lt;/object&gt;&lt;object type=&quot;3&quot; unique_id=&quot;83902&quot;&gt;&lt;property id=&quot;20148&quot; value=&quot;5&quot;/&gt;&lt;property id=&quot;20300&quot; value=&quot;Slide 18&quot;/&gt;&lt;property id=&quot;20307&quot; value=&quot;371&quot;/&gt;&lt;/object&gt;&lt;/object&gt;&lt;object type=&quot;8&quot; unique_id=&quot;82856&quo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33A9E071089AD44A4DE6BE08BD880F9" ma:contentTypeVersion="13" ma:contentTypeDescription="Create a new document." ma:contentTypeScope="" ma:versionID="400fe2a50a3bf989623c5b69e46e4f47">
  <xsd:schema xmlns:xsd="http://www.w3.org/2001/XMLSchema" xmlns:xs="http://www.w3.org/2001/XMLSchema" xmlns:p="http://schemas.microsoft.com/office/2006/metadata/properties" xmlns:ns3="8d592e72-2e88-4150-a52f-be74b2dca23a" xmlns:ns4="d402fc7e-ebe0-4600-ad40-50d43f53e7ff" targetNamespace="http://schemas.microsoft.com/office/2006/metadata/properties" ma:root="true" ma:fieldsID="def11e46a87fb61dd36a92785c30e531" ns3:_="" ns4:_="">
    <xsd:import namespace="8d592e72-2e88-4150-a52f-be74b2dca23a"/>
    <xsd:import namespace="d402fc7e-ebe0-4600-ad40-50d43f53e7ff"/>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592e72-2e88-4150-a52f-be74b2dca23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402fc7e-ebe0-4600-ad40-50d43f53e7f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E6027DE-976D-4FD7-B99B-D213B9193C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d592e72-2e88-4150-a52f-be74b2dca23a"/>
    <ds:schemaRef ds:uri="d402fc7e-ebe0-4600-ad40-50d43f53e7f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E17BE33-8301-4292-B739-4912627D9BED}">
  <ds:schemaRefs>
    <ds:schemaRef ds:uri="http://schemas.microsoft.com/sharepoint/v3/contenttype/forms"/>
  </ds:schemaRefs>
</ds:datastoreItem>
</file>

<file path=customXml/itemProps3.xml><?xml version="1.0" encoding="utf-8"?>
<ds:datastoreItem xmlns:ds="http://schemas.openxmlformats.org/officeDocument/2006/customXml" ds:itemID="{46AE4C20-444B-4A07-BB87-53A533620090}">
  <ds:schemaRefs>
    <ds:schemaRef ds:uri="http://purl.org/dc/terms/"/>
    <ds:schemaRef ds:uri="8d592e72-2e88-4150-a52f-be74b2dca23a"/>
    <ds:schemaRef ds:uri="http://purl.org/dc/dcmitype/"/>
    <ds:schemaRef ds:uri="http://schemas.microsoft.com/office/infopath/2007/PartnerControls"/>
    <ds:schemaRef ds:uri="http://schemas.microsoft.com/office/2006/metadata/properties"/>
    <ds:schemaRef ds:uri="http://schemas.microsoft.com/office/2006/documentManagement/types"/>
    <ds:schemaRef ds:uri="http://purl.org/dc/elements/1.1/"/>
    <ds:schemaRef ds:uri="http://schemas.openxmlformats.org/package/2006/metadata/core-properties"/>
    <ds:schemaRef ds:uri="d402fc7e-ebe0-4600-ad40-50d43f53e7ff"/>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1447</TotalTime>
  <Words>2609</Words>
  <Application>Microsoft Macintosh PowerPoint</Application>
  <PresentationFormat>Widescreen</PresentationFormat>
  <Paragraphs>227</Paragraphs>
  <Slides>25</Slides>
  <Notes>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Arial</vt:lpstr>
      <vt:lpstr>Avenir-Book</vt:lpstr>
      <vt:lpstr>Calibri</vt:lpstr>
      <vt:lpstr>Calibri Light</vt:lpstr>
      <vt:lpstr>Chalkboard</vt:lpstr>
      <vt:lpstr>helvetica-w01-light</vt:lpstr>
      <vt:lpstr>helvetica-w01-roman</vt:lpstr>
      <vt:lpstr>inherit</vt:lpstr>
      <vt:lpstr>Office Theme</vt:lpstr>
      <vt:lpstr>Annual Business Meeting/ Annual  Report</vt:lpstr>
      <vt:lpstr>Welcome! </vt:lpstr>
      <vt:lpstr>PowerPoint Presentation</vt:lpstr>
      <vt:lpstr>PowerPoint Presentation</vt:lpstr>
      <vt:lpstr>Approval of 2019 Minutes</vt:lpstr>
      <vt:lpstr>Recognition of Retired Board Members</vt:lpstr>
      <vt:lpstr>Introduction of New EB Members -  07/01/21</vt:lpstr>
      <vt:lpstr>DEC Leaders in CEC! </vt:lpstr>
      <vt:lpstr>PowerPoint Presentation</vt:lpstr>
      <vt:lpstr>Highlights from the Annual Report from the Executive Board and Executive Office for 2019-2020</vt:lpstr>
      <vt:lpstr>Volunteers are the fuel that power associations. DEC offers a variety of ways for our members to get involved, from short-term volunteer projects to committee, COP, and board service. With every new volunteer, DEC grows more energized, more diverse and inclusive, and better equipped to reach our common goals.    </vt:lpstr>
      <vt:lpstr>Standards</vt:lpstr>
      <vt:lpstr>Partnerships</vt:lpstr>
      <vt:lpstr>Partnerships</vt:lpstr>
      <vt:lpstr>Partnerships</vt:lpstr>
      <vt:lpstr>PowerPoint Presentation</vt:lpstr>
      <vt:lpstr>New DEC Committees! </vt:lpstr>
      <vt:lpstr>Call for YEC Editor – Released Feb 01, 2021</vt:lpstr>
      <vt:lpstr>Policy</vt:lpstr>
      <vt:lpstr>Policy</vt:lpstr>
      <vt:lpstr>New Resources</vt:lpstr>
      <vt:lpstr>New Resources</vt:lpstr>
      <vt:lpstr>New Resources</vt:lpstr>
      <vt:lpstr>We encourage you to deepen your engagement with DEC and your association peers.   Volunteer today!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Annual Business Meeting/ Annual  Report</dc:title>
  <dc:creator>Kemp, Peggy</dc:creator>
  <cp:lastModifiedBy>Peggy Kemp</cp:lastModifiedBy>
  <cp:revision>4</cp:revision>
  <dcterms:created xsi:type="dcterms:W3CDTF">2021-01-22T15:19:10Z</dcterms:created>
  <dcterms:modified xsi:type="dcterms:W3CDTF">2021-09-20T14:32:05Z</dcterms:modified>
</cp:coreProperties>
</file>